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63"/>
  </p:notesMasterIdLst>
  <p:sldIdLst>
    <p:sldId id="256" r:id="rId3"/>
    <p:sldId id="260" r:id="rId4"/>
    <p:sldId id="341" r:id="rId5"/>
    <p:sldId id="263" r:id="rId6"/>
    <p:sldId id="264" r:id="rId7"/>
    <p:sldId id="265" r:id="rId8"/>
    <p:sldId id="266" r:id="rId9"/>
    <p:sldId id="267" r:id="rId10"/>
    <p:sldId id="268" r:id="rId11"/>
    <p:sldId id="269" r:id="rId12"/>
    <p:sldId id="271" r:id="rId13"/>
    <p:sldId id="272" r:id="rId14"/>
    <p:sldId id="273" r:id="rId15"/>
    <p:sldId id="274" r:id="rId16"/>
    <p:sldId id="275" r:id="rId17"/>
    <p:sldId id="277" r:id="rId18"/>
    <p:sldId id="279"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358" r:id="rId32"/>
    <p:sldId id="336" r:id="rId33"/>
    <p:sldId id="339" r:id="rId34"/>
    <p:sldId id="327" r:id="rId35"/>
    <p:sldId id="340" r:id="rId36"/>
    <p:sldId id="338" r:id="rId37"/>
    <p:sldId id="294" r:id="rId38"/>
    <p:sldId id="295" r:id="rId39"/>
    <p:sldId id="296" r:id="rId40"/>
    <p:sldId id="292" r:id="rId41"/>
    <p:sldId id="293" r:id="rId42"/>
    <p:sldId id="333" r:id="rId43"/>
    <p:sldId id="334" r:id="rId44"/>
    <p:sldId id="335" r:id="rId45"/>
    <p:sldId id="328" r:id="rId46"/>
    <p:sldId id="357" r:id="rId47"/>
    <p:sldId id="325" r:id="rId48"/>
    <p:sldId id="331" r:id="rId49"/>
    <p:sldId id="330" r:id="rId50"/>
    <p:sldId id="350" r:id="rId51"/>
    <p:sldId id="344" r:id="rId52"/>
    <p:sldId id="345" r:id="rId53"/>
    <p:sldId id="326" r:id="rId54"/>
    <p:sldId id="332" r:id="rId55"/>
    <p:sldId id="353" r:id="rId56"/>
    <p:sldId id="329" r:id="rId57"/>
    <p:sldId id="346" r:id="rId58"/>
    <p:sldId id="316" r:id="rId59"/>
    <p:sldId id="354" r:id="rId60"/>
    <p:sldId id="355" r:id="rId61"/>
    <p:sldId id="356" r:id="rId62"/>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DE9431-CC69-4784-A8EC-2F87B3794998}">
  <a:tblStyle styleId="{B3DE9431-CC69-4784-A8EC-2F87B3794998}"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529"/>
    <p:restoredTop sz="67483"/>
  </p:normalViewPr>
  <p:slideViewPr>
    <p:cSldViewPr snapToGrid="0" snapToObjects="1">
      <p:cViewPr varScale="1">
        <p:scale>
          <a:sx n="102" d="100"/>
          <a:sy n="102" d="100"/>
        </p:scale>
        <p:origin x="616" y="176"/>
      </p:cViewPr>
      <p:guideLst/>
    </p:cSldViewPr>
  </p:slideViewPr>
  <p:outlineViewPr>
    <p:cViewPr>
      <p:scale>
        <a:sx n="33" d="100"/>
        <a:sy n="33" d="100"/>
      </p:scale>
      <p:origin x="0" y="-1976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63" Type="http://schemas.openxmlformats.org/officeDocument/2006/relationships/notesMaster" Target="notesMasters/notesMaster1.xml"/><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slide" Target="slides/slide55.xml"/><Relationship Id="rId58" Type="http://schemas.openxmlformats.org/officeDocument/2006/relationships/slide" Target="slides/slide56.xml"/><Relationship Id="rId59" Type="http://schemas.openxmlformats.org/officeDocument/2006/relationships/slide" Target="slides/slide5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60" Type="http://schemas.openxmlformats.org/officeDocument/2006/relationships/slide" Target="slides/slide58.xml"/><Relationship Id="rId61" Type="http://schemas.openxmlformats.org/officeDocument/2006/relationships/slide" Target="slides/slide59.xml"/><Relationship Id="rId62" Type="http://schemas.openxmlformats.org/officeDocument/2006/relationships/slide" Target="slides/slide60.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s>
</file>

<file path=ppt/media/image1.tiff>
</file>

<file path=ppt/media/image2.jp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Shape 2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7" name="Shape 2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Shape 2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2" name="Shape 24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8" name="Shape 24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http://i.imgur.com/0YoRYLK.jpg</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7" name="Shape 2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9" name="Shape 2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Shape 29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1" name="Shape 2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https://commons.wikimedia.org/wiki/File%3ADog_ultrasound_whistle_ID_tag.jpg</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Thanks</a:t>
            </a:r>
            <a:r>
              <a:rPr lang="en-US" baseline="0" dirty="0" smtClean="0"/>
              <a:t> to everyone for coming today. </a:t>
            </a:r>
          </a:p>
          <a:p>
            <a:pPr lvl="0" rtl="0">
              <a:spcBef>
                <a:spcPts val="0"/>
              </a:spcBef>
              <a:buNone/>
            </a:pPr>
            <a:endParaRPr lang="en-US" dirty="0" smtClean="0"/>
          </a:p>
          <a:p>
            <a:pPr lvl="0" rtl="0">
              <a:spcBef>
                <a:spcPts val="0"/>
              </a:spcBef>
              <a:buNone/>
            </a:pPr>
            <a:r>
              <a:rPr lang="en-US" dirty="0" smtClean="0"/>
              <a:t>We’re going to talk about post-election ally skills, which I</a:t>
            </a:r>
            <a:r>
              <a:rPr lang="en-US" baseline="0" dirty="0" smtClean="0"/>
              <a:t> divide into three categories (“normal ally skills” </a:t>
            </a:r>
            <a:r>
              <a:rPr lang="mr-IN" baseline="0" dirty="0" smtClean="0"/>
              <a:t>–</a:t>
            </a:r>
            <a:r>
              <a:rPr lang="en-US" baseline="0" dirty="0" smtClean="0"/>
              <a:t> what you would typically learn if you went to an ally skills workshop with me, bystander intervention skills - that’s skills for if you don’t know the people involved in a set of behaviors but feel like intervention is necessary, and “defensive people skills”, which is some strategies for dealing with one-on-one or small group conversations where you’re aiming to change hearts and minds.</a:t>
            </a:r>
          </a:p>
          <a:p>
            <a:pPr lvl="0" rtl="0">
              <a:spcBef>
                <a:spcPts val="0"/>
              </a:spcBef>
              <a:buNone/>
            </a:pPr>
            <a:endParaRPr lang="en-US" baseline="0" dirty="0" smtClean="0"/>
          </a:p>
          <a:p>
            <a:pPr lvl="0" rtl="0">
              <a:spcBef>
                <a:spcPts val="0"/>
              </a:spcBef>
              <a:buNone/>
            </a:pPr>
            <a:r>
              <a:rPr lang="en-US" baseline="0" dirty="0" smtClean="0"/>
              <a:t>I want to note before we start that a lot of the ally skills workshop formula is about getting people to a place where they feel comfortable intervening. This is a little different, in that many of the strategies that we talk about can be higher risk, or involve pushing your limits more.</a:t>
            </a:r>
          </a:p>
          <a:p>
            <a:pPr lvl="0" rtl="0">
              <a:spcBef>
                <a:spcPts val="0"/>
              </a:spcBef>
              <a:buNone/>
            </a:pPr>
            <a:endParaRPr lang="en-US" baseline="0" dirty="0" smtClean="0"/>
          </a:p>
          <a:p>
            <a:pPr lvl="0" rtl="0">
              <a:spcBef>
                <a:spcPts val="0"/>
              </a:spcBef>
              <a:buNone/>
            </a:pPr>
            <a:r>
              <a:rPr lang="en-US" baseline="0" dirty="0" smtClean="0"/>
              <a:t>Therefore, I want to start by saying that this is about skill-building, but if you don’t feel comfortable using these techniques, or feel like you’re not an ally in the situation and are not in a place to do so (you don’t want to build empathy with people who want to put you in electroshock therapy for being gay, THAT IS FINE.)</a:t>
            </a:r>
          </a:p>
          <a:p>
            <a:pPr lvl="0" rtl="0">
              <a:spcBef>
                <a:spcPts val="0"/>
              </a:spcBef>
              <a:buNone/>
            </a:pPr>
            <a:endParaRPr lang="en-US" baseline="0" dirty="0" smtClean="0"/>
          </a:p>
          <a:p>
            <a:pPr lvl="0" rtl="0">
              <a:spcBef>
                <a:spcPts val="0"/>
              </a:spcBef>
              <a:buNone/>
            </a:pPr>
            <a:endParaRPr lang="en-US" baseline="0" dirty="0" smtClean="0"/>
          </a:p>
          <a:p>
            <a:pPr lvl="0" rtl="0">
              <a:spcBef>
                <a:spcPts val="0"/>
              </a:spcBef>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Shape 2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7" name="Shape 2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https://commons.wikimedia.org/wiki/File%3ADog_ultrasound_whistle_ID_tag.jpg</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3" name="Shape 3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https://</a:t>
            </a:r>
            <a:r>
              <a:rPr lang="en" dirty="0" err="1"/>
              <a:t>commons.wikimedia.org</a:t>
            </a:r>
            <a:r>
              <a:rPr lang="en" dirty="0"/>
              <a:t>/wiki/File%3ADog_ultrasound_whistle_ID_tag.jpg</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Shape 3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1" name="Shape 3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Shape 31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7" name="Shape 3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Shape 3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5" name="Shape 3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1" name="Shape 3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7" name="Shape 3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Shape 3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3" name="Shape 34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Shape 35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1" name="Shape 35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Shape 35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9" name="Shape 3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7704974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1" name="Shape 3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746857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Huge amounts of debate about whether we need to have more empathy for Trump</a:t>
            </a:r>
            <a:r>
              <a:rPr lang="en-US" baseline="0" dirty="0" smtClean="0"/>
              <a:t> voters</a:t>
            </a:r>
            <a:r>
              <a:rPr lang="mr-IN" baseline="0" dirty="0" smtClean="0"/>
              <a:t>…</a:t>
            </a:r>
            <a:r>
              <a:rPr lang="en-US" baseline="0" dirty="0" smtClean="0"/>
              <a:t>my answer, for the moment, is that folks (especially people of color) need not suddenly develop empathy for people who don’t have empathy for them</a:t>
            </a:r>
          </a:p>
          <a:p>
            <a:pPr lvl="0" rtl="0">
              <a:spcBef>
                <a:spcPts val="0"/>
              </a:spcBef>
              <a:buNone/>
            </a:pPr>
            <a:endParaRPr lang="en-US" baseline="0" dirty="0" smtClean="0"/>
          </a:p>
          <a:p>
            <a:pPr lvl="0" rtl="0">
              <a:spcBef>
                <a:spcPts val="0"/>
              </a:spcBef>
              <a:buNone/>
            </a:pPr>
            <a:r>
              <a:rPr lang="en-US" baseline="0" dirty="0" smtClean="0"/>
              <a:t>However, I think that it is really important to evaluate how we make connections with other people who are not like us, if we have the energy.</a:t>
            </a:r>
          </a:p>
          <a:p>
            <a:pPr lvl="0" rtl="0">
              <a:spcBef>
                <a:spcPts val="0"/>
              </a:spcBef>
              <a:buNone/>
            </a:pPr>
            <a:endParaRPr lang="en-US" baseline="0" dirty="0" smtClean="0"/>
          </a:p>
          <a:p>
            <a:pPr lvl="0" rtl="0">
              <a:spcBef>
                <a:spcPts val="0"/>
              </a:spcBef>
              <a:buNone/>
            </a:pPr>
            <a:endParaRPr dirty="0"/>
          </a:p>
        </p:txBody>
      </p:sp>
    </p:spTree>
    <p:extLst>
      <p:ext uri="{BB962C8B-B14F-4D97-AF65-F5344CB8AC3E}">
        <p14:creationId xmlns:p14="http://schemas.microsoft.com/office/powerpoint/2010/main" val="17541867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7634759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smtClean="0"/>
              <a:t>(If </a:t>
            </a:r>
            <a:r>
              <a:rPr lang="en-US" sz="1100" dirty="0" smtClean="0"/>
              <a:t>this doesn’t feel right to you, feel free to just sit quietly instead of doing the exercise.</a:t>
            </a:r>
            <a:r>
              <a:rPr lang="en-US" sz="1100" baseline="0" dirty="0" smtClean="0"/>
              <a:t> )</a:t>
            </a:r>
            <a:endParaRPr lang="en-US" sz="1100" dirty="0" smtClean="0"/>
          </a:p>
          <a:p>
            <a:pPr lvl="0" rtl="0">
              <a:spcBef>
                <a:spcPts val="0"/>
              </a:spcBef>
              <a:buNone/>
            </a:pPr>
            <a:endParaRPr dirty="0"/>
          </a:p>
        </p:txBody>
      </p:sp>
    </p:spTree>
    <p:extLst>
      <p:ext uri="{BB962C8B-B14F-4D97-AF65-F5344CB8AC3E}">
        <p14:creationId xmlns:p14="http://schemas.microsoft.com/office/powerpoint/2010/main" val="4719840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4474134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My personal mantra:</a:t>
            </a:r>
            <a:r>
              <a:rPr lang="en-US" baseline="0" dirty="0" smtClean="0"/>
              <a:t> </a:t>
            </a:r>
            <a:r>
              <a:rPr lang="en-US" sz="1100" dirty="0" smtClean="0"/>
              <a:t>“It seems like that person is having a rough day. I hope it gets better for them.”</a:t>
            </a:r>
          </a:p>
          <a:p>
            <a:pPr lvl="0" rtl="0">
              <a:spcBef>
                <a:spcPts val="0"/>
              </a:spcBef>
              <a:buNone/>
            </a:pPr>
            <a:endParaRPr dirty="0"/>
          </a:p>
        </p:txBody>
      </p:sp>
    </p:spTree>
    <p:extLst>
      <p:ext uri="{BB962C8B-B14F-4D97-AF65-F5344CB8AC3E}">
        <p14:creationId xmlns:p14="http://schemas.microsoft.com/office/powerpoint/2010/main" val="17147674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3" name="Shape 3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Shape 38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9" name="Shape 3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Shape 3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7" name="Shape 3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Shape 37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5" name="Shape 37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defRPr/>
            </a:pPr>
            <a:r>
              <a:rPr lang="en-US" altLang="en-US" dirty="0" smtClean="0"/>
              <a:t>Goal response: Reply directly to thread clarifying that his name is his name and he uses he/him</a:t>
            </a:r>
            <a:r>
              <a:rPr lang="en-US" altLang="en-US" baseline="0" dirty="0" smtClean="0"/>
              <a:t> </a:t>
            </a:r>
            <a:r>
              <a:rPr lang="en-US" altLang="en-US" dirty="0" smtClean="0"/>
              <a:t>pronouns. Even if it’s totally accidental, correcting directly is important. If malicious, same first response, then escalate as necessary.</a:t>
            </a:r>
          </a:p>
          <a:p>
            <a:pPr>
              <a:defRPr/>
            </a:pPr>
            <a:endParaRPr lang="en-US" altLang="en-US" dirty="0" smtClean="0"/>
          </a:p>
          <a:p>
            <a:pPr>
              <a:defRPr/>
            </a:pPr>
            <a:r>
              <a:rPr lang="en-US" altLang="en-US" dirty="0" smtClean="0"/>
              <a:t>Someone in a workshop I ran once compared the appropriate tone to telling someone their fly was open.</a:t>
            </a:r>
          </a:p>
          <a:p>
            <a:pPr lvl="0" rtl="0">
              <a:spcBef>
                <a:spcPts val="0"/>
              </a:spcBef>
              <a:buNone/>
            </a:pPr>
            <a:endParaRPr dirty="0"/>
          </a:p>
        </p:txBody>
      </p:sp>
    </p:spTree>
    <p:extLst>
      <p:ext uri="{BB962C8B-B14F-4D97-AF65-F5344CB8AC3E}">
        <p14:creationId xmlns:p14="http://schemas.microsoft.com/office/powerpoint/2010/main" val="18100918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Shape 4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9" name="Shape 4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59860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Two different potential reactions here </a:t>
            </a:r>
            <a:r>
              <a:rPr lang="mr-IN" dirty="0" smtClean="0"/>
              <a:t>–</a:t>
            </a:r>
            <a:r>
              <a:rPr lang="en-US" dirty="0" smtClean="0"/>
              <a:t> one is to confront directly, another</a:t>
            </a:r>
            <a:r>
              <a:rPr lang="en-US" baseline="0" dirty="0" smtClean="0"/>
              <a:t> is to report to airport authorities/her employer</a:t>
            </a:r>
          </a:p>
          <a:p>
            <a:pPr lvl="0" rtl="0">
              <a:spcBef>
                <a:spcPts val="0"/>
              </a:spcBef>
              <a:buNone/>
            </a:pPr>
            <a:endParaRPr lang="en-US" baseline="0" dirty="0" smtClean="0"/>
          </a:p>
          <a:p>
            <a:pPr lvl="0" rtl="0">
              <a:spcBef>
                <a:spcPts val="0"/>
              </a:spcBef>
              <a:buNone/>
            </a:pPr>
            <a:r>
              <a:rPr lang="en-US" baseline="0" dirty="0" smtClean="0"/>
              <a:t>Can catch her eye, and mouth “sorry” or make a shocked look. Talk to a gate attendant</a:t>
            </a:r>
          </a:p>
          <a:p>
            <a:pPr lvl="0" rtl="0">
              <a:spcBef>
                <a:spcPts val="0"/>
              </a:spcBef>
              <a:buNone/>
            </a:pPr>
            <a:endParaRPr lang="en-US" baseline="0" dirty="0" smtClean="0"/>
          </a:p>
          <a:p>
            <a:pPr lvl="0" rtl="0">
              <a:spcBef>
                <a:spcPts val="0"/>
              </a:spcBef>
              <a:buNone/>
            </a:pPr>
            <a:r>
              <a:rPr lang="en-US" baseline="0" dirty="0" smtClean="0"/>
              <a:t>Write down her badge number and write to her employer to commend her </a:t>
            </a:r>
            <a:r>
              <a:rPr lang="en-US" baseline="0" dirty="0" err="1" smtClean="0"/>
              <a:t>bheavior</a:t>
            </a:r>
            <a:endParaRPr lang="en-US" baseline="0" dirty="0" smtClean="0"/>
          </a:p>
          <a:p>
            <a:pPr lvl="0" rtl="0">
              <a:spcBef>
                <a:spcPts val="0"/>
              </a:spcBef>
              <a:buNone/>
            </a:pPr>
            <a:endParaRPr lang="en-US" baseline="0" dirty="0" smtClean="0"/>
          </a:p>
          <a:p>
            <a:pPr lvl="0" rtl="0">
              <a:spcBef>
                <a:spcPts val="0"/>
              </a:spcBef>
              <a:buNone/>
            </a:pPr>
            <a:r>
              <a:rPr lang="en-US" baseline="0" dirty="0" smtClean="0"/>
              <a:t>Forcing service worker direct intervention </a:t>
            </a:r>
            <a:r>
              <a:rPr lang="mr-IN" baseline="0" dirty="0" smtClean="0"/>
              <a:t>–</a:t>
            </a:r>
            <a:r>
              <a:rPr lang="en-US" baseline="0" dirty="0" smtClean="0"/>
              <a:t> not ideal</a:t>
            </a:r>
            <a:endParaRPr dirty="0"/>
          </a:p>
        </p:txBody>
      </p:sp>
    </p:spTree>
    <p:extLst>
      <p:ext uri="{BB962C8B-B14F-4D97-AF65-F5344CB8AC3E}">
        <p14:creationId xmlns:p14="http://schemas.microsoft.com/office/powerpoint/2010/main" val="120596656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Shape 3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7" name="Shape 3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5087467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Shape 3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7" name="Shape 3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9763580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Distract</a:t>
            </a:r>
            <a:r>
              <a:rPr lang="en-US" baseline="0" dirty="0" smtClean="0"/>
              <a:t> either to the target or harasser.</a:t>
            </a:r>
            <a:endParaRPr lang="en-US" dirty="0" smtClean="0"/>
          </a:p>
          <a:p>
            <a:pPr lvl="0" rtl="0">
              <a:spcBef>
                <a:spcPts val="0"/>
              </a:spcBef>
              <a:buNone/>
            </a:pPr>
            <a:endParaRPr lang="en-US" dirty="0" smtClean="0"/>
          </a:p>
          <a:p>
            <a:pPr lvl="0" rtl="0">
              <a:spcBef>
                <a:spcPts val="0"/>
              </a:spcBef>
              <a:buNone/>
            </a:pPr>
            <a:r>
              <a:rPr lang="en-US" dirty="0" smtClean="0"/>
              <a:t>“Hey man,</a:t>
            </a:r>
            <a:r>
              <a:rPr lang="en-US" baseline="0" dirty="0" smtClean="0"/>
              <a:t> what time is it?” “</a:t>
            </a:r>
          </a:p>
          <a:p>
            <a:pPr lvl="0" rtl="0">
              <a:spcBef>
                <a:spcPts val="0"/>
              </a:spcBef>
              <a:buNone/>
            </a:pPr>
            <a:endParaRPr lang="en-US" baseline="0" dirty="0" smtClean="0"/>
          </a:p>
          <a:p>
            <a:pPr lvl="0" rtl="0">
              <a:spcBef>
                <a:spcPts val="0"/>
              </a:spcBef>
              <a:buNone/>
            </a:pPr>
            <a:r>
              <a:rPr lang="en-US" baseline="0" dirty="0" smtClean="0"/>
              <a:t>Dudes greeting dudes.</a:t>
            </a:r>
          </a:p>
          <a:p>
            <a:pPr lvl="0" rtl="0">
              <a:spcBef>
                <a:spcPts val="0"/>
              </a:spcBef>
              <a:buNone/>
            </a:pPr>
            <a:endParaRPr lang="en-US" baseline="0" dirty="0" smtClean="0"/>
          </a:p>
          <a:p>
            <a:pPr lvl="0" rtl="0">
              <a:spcBef>
                <a:spcPts val="0"/>
              </a:spcBef>
              <a:buNone/>
            </a:pPr>
            <a:endParaRPr dirty="0"/>
          </a:p>
        </p:txBody>
      </p:sp>
    </p:spTree>
    <p:extLst>
      <p:ext uri="{BB962C8B-B14F-4D97-AF65-F5344CB8AC3E}">
        <p14:creationId xmlns:p14="http://schemas.microsoft.com/office/powerpoint/2010/main" val="9178158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These scenarios</a:t>
            </a:r>
            <a:r>
              <a:rPr lang="en-US" baseline="0" dirty="0" smtClean="0"/>
              <a:t> are hard because you can’t necessarily obtain consent from the target before action.</a:t>
            </a:r>
          </a:p>
          <a:p>
            <a:pPr lvl="0" rtl="0">
              <a:spcBef>
                <a:spcPts val="0"/>
              </a:spcBef>
              <a:buNone/>
            </a:pPr>
            <a:endParaRPr lang="en-US" baseline="0" dirty="0" smtClean="0"/>
          </a:p>
          <a:p>
            <a:pPr lvl="0" rtl="0">
              <a:spcBef>
                <a:spcPts val="0"/>
              </a:spcBef>
              <a:buNone/>
            </a:pPr>
            <a:r>
              <a:rPr lang="en-US" baseline="0" dirty="0" smtClean="0"/>
              <a:t>Default to distract if you want to intervene. </a:t>
            </a:r>
          </a:p>
          <a:p>
            <a:pPr lvl="0" rtl="0">
              <a:spcBef>
                <a:spcPts val="0"/>
              </a:spcBef>
              <a:buNone/>
            </a:pPr>
            <a:endParaRPr lang="en-US" baseline="0" dirty="0" smtClean="0"/>
          </a:p>
          <a:p>
            <a:pPr lvl="0" rtl="0">
              <a:spcBef>
                <a:spcPts val="0"/>
              </a:spcBef>
              <a:buNone/>
            </a:pPr>
            <a:endParaRPr lang="en-US" dirty="0" smtClean="0"/>
          </a:p>
          <a:p>
            <a:pPr lvl="0" rtl="0">
              <a:spcBef>
                <a:spcPts val="0"/>
              </a:spcBef>
              <a:buNone/>
            </a:pPr>
            <a:r>
              <a:rPr lang="en-US" dirty="0" smtClean="0"/>
              <a:t>If</a:t>
            </a:r>
            <a:r>
              <a:rPr lang="en-US" baseline="0" dirty="0" smtClean="0"/>
              <a:t> intervening, see if you can move her away from the dude.</a:t>
            </a:r>
            <a:endParaRPr dirty="0"/>
          </a:p>
        </p:txBody>
      </p:sp>
    </p:spTree>
    <p:extLst>
      <p:ext uri="{BB962C8B-B14F-4D97-AF65-F5344CB8AC3E}">
        <p14:creationId xmlns:p14="http://schemas.microsoft.com/office/powerpoint/2010/main" val="19673761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Do you have active warrants or are</a:t>
            </a:r>
            <a:r>
              <a:rPr lang="en-US" baseline="0" dirty="0" smtClean="0"/>
              <a:t> </a:t>
            </a:r>
            <a:r>
              <a:rPr lang="en-US" dirty="0" smtClean="0"/>
              <a:t>you at</a:t>
            </a:r>
            <a:r>
              <a:rPr lang="en-US" baseline="0" dirty="0" smtClean="0"/>
              <a:t> special risk if you have interactions with the police? If you’re trans or undocumented</a:t>
            </a:r>
            <a:r>
              <a:rPr lang="mr-IN" baseline="0" dirty="0" smtClean="0"/>
              <a:t>…</a:t>
            </a:r>
            <a:r>
              <a:rPr lang="en-US" baseline="0" dirty="0" smtClean="0"/>
              <a:t>higher risk.</a:t>
            </a:r>
          </a:p>
          <a:p>
            <a:pPr lvl="0" rtl="0">
              <a:spcBef>
                <a:spcPts val="0"/>
              </a:spcBef>
              <a:buNone/>
            </a:pPr>
            <a:endParaRPr lang="en-US" dirty="0" smtClean="0"/>
          </a:p>
          <a:p>
            <a:pPr lvl="0" rtl="0">
              <a:spcBef>
                <a:spcPts val="0"/>
              </a:spcBef>
              <a:buNone/>
            </a:pPr>
            <a:r>
              <a:rPr lang="en-US" dirty="0" smtClean="0"/>
              <a:t>Film the </a:t>
            </a:r>
            <a:r>
              <a:rPr lang="en-US" dirty="0" smtClean="0"/>
              <a:t>cops, as legal in your state. </a:t>
            </a:r>
            <a:r>
              <a:rPr lang="en-US" dirty="0" smtClean="0"/>
              <a:t>If not </a:t>
            </a:r>
            <a:r>
              <a:rPr lang="en-US" dirty="0" smtClean="0"/>
              <a:t>that</a:t>
            </a:r>
            <a:r>
              <a:rPr lang="en-US" dirty="0" smtClean="0"/>
              <a:t>, stay and watch</a:t>
            </a:r>
            <a:r>
              <a:rPr lang="en-US" dirty="0" smtClean="0"/>
              <a:t>. Use the ACLU app!</a:t>
            </a:r>
            <a:r>
              <a:rPr lang="en-US" baseline="0" dirty="0" smtClean="0"/>
              <a:t> </a:t>
            </a:r>
            <a:endParaRPr dirty="0"/>
          </a:p>
        </p:txBody>
      </p:sp>
    </p:spTree>
    <p:extLst>
      <p:ext uri="{BB962C8B-B14F-4D97-AF65-F5344CB8AC3E}">
        <p14:creationId xmlns:p14="http://schemas.microsoft.com/office/powerpoint/2010/main" val="126097032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https://</a:t>
            </a:r>
            <a:r>
              <a:rPr lang="en-US" dirty="0" err="1" smtClean="0"/>
              <a:t>www.aclu.org</a:t>
            </a:r>
            <a:r>
              <a:rPr lang="en-US" dirty="0" smtClean="0"/>
              <a:t>/other/</a:t>
            </a:r>
            <a:r>
              <a:rPr lang="en-US" dirty="0" err="1" smtClean="0"/>
              <a:t>know-your-rights-photographers?redirect</a:t>
            </a:r>
            <a:r>
              <a:rPr lang="en-US" dirty="0" smtClean="0"/>
              <a:t>=know-your-rights-photographers</a:t>
            </a:r>
            <a:endParaRPr dirty="0"/>
          </a:p>
        </p:txBody>
      </p:sp>
    </p:spTree>
    <p:extLst>
      <p:ext uri="{BB962C8B-B14F-4D97-AF65-F5344CB8AC3E}">
        <p14:creationId xmlns:p14="http://schemas.microsoft.com/office/powerpoint/2010/main" val="2777649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https://</a:t>
            </a:r>
            <a:r>
              <a:rPr lang="en-US" dirty="0" err="1" smtClean="0"/>
              <a:t>www.aclu.org</a:t>
            </a:r>
            <a:r>
              <a:rPr lang="en-US" dirty="0" smtClean="0"/>
              <a:t>/other/</a:t>
            </a:r>
            <a:r>
              <a:rPr lang="en-US" dirty="0" err="1" smtClean="0"/>
              <a:t>know-your-rights-photographers?redirect</a:t>
            </a:r>
            <a:r>
              <a:rPr lang="en-US" dirty="0" smtClean="0"/>
              <a:t>=know-your-rights-photographers</a:t>
            </a:r>
            <a:endParaRPr dirty="0"/>
          </a:p>
        </p:txBody>
      </p:sp>
    </p:spTree>
    <p:extLst>
      <p:ext uri="{BB962C8B-B14F-4D97-AF65-F5344CB8AC3E}">
        <p14:creationId xmlns:p14="http://schemas.microsoft.com/office/powerpoint/2010/main" val="163738976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Shape 3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7" name="Shape 3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9637182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t>Invoke shared values </a:t>
            </a:r>
            <a:r>
              <a:rPr lang="mr-IN" dirty="0" smtClean="0"/>
              <a:t>–</a:t>
            </a:r>
            <a:r>
              <a:rPr lang="en-US" dirty="0" smtClean="0"/>
              <a:t> </a:t>
            </a:r>
          </a:p>
          <a:p>
            <a:pPr lvl="0" rtl="0">
              <a:spcBef>
                <a:spcPts val="0"/>
              </a:spcBef>
              <a:buNone/>
            </a:pPr>
            <a:r>
              <a:rPr lang="en-US" dirty="0" smtClean="0"/>
              <a:t>Express compassion</a:t>
            </a:r>
          </a:p>
          <a:p>
            <a:pPr lvl="0" rtl="0">
              <a:spcBef>
                <a:spcPts val="0"/>
              </a:spcBef>
              <a:buNone/>
            </a:pPr>
            <a:r>
              <a:rPr lang="en-US" dirty="0" smtClean="0"/>
              <a:t>Make yourself vulnerable</a:t>
            </a:r>
          </a:p>
          <a:p>
            <a:pPr lvl="0" rtl="0">
              <a:spcBef>
                <a:spcPts val="0"/>
              </a:spcBef>
              <a:buNone/>
            </a:pPr>
            <a:r>
              <a:rPr lang="en-US" dirty="0" smtClean="0"/>
              <a:t>Share what</a:t>
            </a:r>
            <a:r>
              <a:rPr lang="en-US" baseline="0" dirty="0" smtClean="0"/>
              <a:t> changed your mind</a:t>
            </a:r>
          </a:p>
          <a:p>
            <a:pPr lvl="0" rtl="0">
              <a:spcBef>
                <a:spcPts val="0"/>
              </a:spcBef>
              <a:buNone/>
            </a:pPr>
            <a:r>
              <a:rPr lang="en-US" baseline="0" smtClean="0"/>
              <a:t>Help them have compassion</a:t>
            </a:r>
            <a:endParaRPr dirty="0"/>
          </a:p>
        </p:txBody>
      </p:sp>
    </p:spTree>
    <p:extLst>
      <p:ext uri="{BB962C8B-B14F-4D97-AF65-F5344CB8AC3E}">
        <p14:creationId xmlns:p14="http://schemas.microsoft.com/office/powerpoint/2010/main" val="14829792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Shape 4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2" name="Shape 4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59956421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fontAlgn="base"/>
            <a:r>
              <a:rPr lang="en-US" dirty="0" smtClean="0"/>
              <a:t>Invoke shared values. </a:t>
            </a:r>
            <a:r>
              <a:rPr lang="mr-IN" dirty="0" smtClean="0"/>
              <a:t>–</a:t>
            </a:r>
            <a:r>
              <a:rPr lang="en-US" dirty="0" smtClean="0"/>
              <a:t> our company wants to value users</a:t>
            </a:r>
          </a:p>
          <a:p>
            <a:pPr fontAlgn="base"/>
            <a:r>
              <a:rPr lang="en-US" dirty="0" smtClean="0"/>
              <a:t>Express compassion</a:t>
            </a:r>
            <a:r>
              <a:rPr lang="en-US" baseline="0" dirty="0" smtClean="0"/>
              <a:t> </a:t>
            </a:r>
            <a:r>
              <a:rPr lang="mr-IN" baseline="0" dirty="0" smtClean="0"/>
              <a:t>–</a:t>
            </a:r>
            <a:r>
              <a:rPr lang="en-US" baseline="0" dirty="0" smtClean="0"/>
              <a:t> it’s scary to think about what </a:t>
            </a:r>
            <a:endParaRPr lang="en-US" dirty="0" smtClean="0"/>
          </a:p>
          <a:p>
            <a:pPr fontAlgn="base"/>
            <a:r>
              <a:rPr lang="en-US" dirty="0" smtClean="0"/>
              <a:t>Make yourself vulnerable</a:t>
            </a:r>
            <a:r>
              <a:rPr lang="en-US" baseline="0" dirty="0" smtClean="0"/>
              <a:t> - this was also hard for me </a:t>
            </a:r>
            <a:endParaRPr lang="en-US" dirty="0" smtClean="0"/>
          </a:p>
          <a:p>
            <a:pPr fontAlgn="base"/>
            <a:r>
              <a:rPr lang="en-US" dirty="0" smtClean="0"/>
              <a:t>Share what changed your mind</a:t>
            </a:r>
            <a:r>
              <a:rPr lang="en-US" baseline="0" dirty="0" smtClean="0"/>
              <a:t> </a:t>
            </a:r>
            <a:r>
              <a:rPr lang="mr-IN" baseline="0" dirty="0" smtClean="0"/>
              <a:t>–</a:t>
            </a:r>
            <a:r>
              <a:rPr lang="en-US" baseline="0" dirty="0" smtClean="0"/>
              <a:t> if we don’t do it, who will</a:t>
            </a:r>
            <a:endParaRPr lang="en-US" dirty="0" smtClean="0"/>
          </a:p>
          <a:p>
            <a:r>
              <a:rPr lang="en-US" dirty="0" smtClean="0"/>
              <a:t>Help them have compassion</a:t>
            </a:r>
            <a:r>
              <a:rPr lang="en-US" baseline="0" dirty="0" smtClean="0"/>
              <a:t> </a:t>
            </a:r>
            <a:r>
              <a:rPr lang="mr-IN" baseline="0" dirty="0" smtClean="0"/>
              <a:t>–</a:t>
            </a:r>
            <a:r>
              <a:rPr lang="en-US" baseline="0" dirty="0" smtClean="0"/>
              <a:t> we should do this thing</a:t>
            </a:r>
            <a:r>
              <a:rPr lang="en-US" dirty="0" smtClean="0"/>
              <a:t/>
            </a:r>
            <a:br>
              <a:rPr lang="en-US" dirty="0" smtClean="0"/>
            </a:br>
            <a:endParaRPr lang="en" dirty="0" smtClean="0"/>
          </a:p>
        </p:txBody>
      </p:sp>
    </p:spTree>
    <p:extLst>
      <p:ext uri="{BB962C8B-B14F-4D97-AF65-F5344CB8AC3E}">
        <p14:creationId xmlns:p14="http://schemas.microsoft.com/office/powerpoint/2010/main" val="649426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smtClean="0"/>
              <a:t>Post-election, a lot of folks are going to want to believe that people (especially members of marginalized groups) are overreacting.</a:t>
            </a:r>
          </a:p>
          <a:p>
            <a:pPr lvl="0" rtl="0">
              <a:spcBef>
                <a:spcPts val="0"/>
              </a:spcBef>
              <a:buNone/>
            </a:pPr>
            <a:endParaRPr lang="en-US" dirty="0" smtClean="0"/>
          </a:p>
          <a:p>
            <a:pPr lvl="0" rtl="0">
              <a:spcBef>
                <a:spcPts val="0"/>
              </a:spcBef>
              <a:buNone/>
            </a:pPr>
            <a:r>
              <a:rPr lang="en-US" dirty="0" smtClean="0"/>
              <a:t>Just World</a:t>
            </a:r>
          </a:p>
          <a:p>
            <a:pPr lvl="0" rtl="0">
              <a:spcBef>
                <a:spcPts val="0"/>
              </a:spcBef>
              <a:buNone/>
            </a:pPr>
            <a:endParaRPr lang="en-US" dirty="0" smtClean="0"/>
          </a:p>
          <a:p>
            <a:pPr lvl="0" rtl="0">
              <a:spcBef>
                <a:spcPts val="0"/>
              </a:spcBef>
              <a:buNone/>
            </a:pPr>
            <a:r>
              <a:rPr lang="en-US" dirty="0" smtClean="0"/>
              <a:t>Privilege</a:t>
            </a:r>
            <a:endParaRPr dirty="0"/>
          </a:p>
        </p:txBody>
      </p:sp>
    </p:spTree>
    <p:extLst>
      <p:ext uri="{BB962C8B-B14F-4D97-AF65-F5344CB8AC3E}">
        <p14:creationId xmlns:p14="http://schemas.microsoft.com/office/powerpoint/2010/main" val="130717848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Shape 5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8" name="Shape 5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Shape 5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8" name="Shape 5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50149910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Shape 5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8" name="Shape 5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defRPr/>
            </a:pPr>
            <a:r>
              <a:rPr lang="en-US" altLang="en-US" dirty="0" smtClean="0"/>
              <a:t>Add captain awkward:</a:t>
            </a:r>
            <a:r>
              <a:rPr lang="en-US" altLang="en-US" baseline="0" dirty="0" smtClean="0"/>
              <a:t> https://</a:t>
            </a:r>
            <a:r>
              <a:rPr lang="en-US" altLang="en-US" baseline="0" dirty="0" err="1" smtClean="0"/>
              <a:t>www.splcenter.org</a:t>
            </a:r>
            <a:r>
              <a:rPr lang="en-US" altLang="en-US" baseline="0" dirty="0" smtClean="0"/>
              <a:t>/20150126/speak-responding-everyday-bigotry</a:t>
            </a:r>
            <a:endParaRPr lang="en-US" altLang="en-US" dirty="0" smtClean="0"/>
          </a:p>
          <a:p>
            <a:pPr>
              <a:defRPr/>
            </a:pPr>
            <a:endParaRPr lang="en-US" altLang="en-US" dirty="0" smtClean="0"/>
          </a:p>
          <a:p>
            <a:pPr>
              <a:defRPr/>
            </a:pPr>
            <a:r>
              <a:rPr lang="en-US" altLang="en-US" dirty="0" err="1" smtClean="0"/>
              <a:t>Splc</a:t>
            </a:r>
            <a:r>
              <a:rPr lang="en-US" altLang="en-US" dirty="0" smtClean="0"/>
              <a:t>: https://</a:t>
            </a:r>
            <a:r>
              <a:rPr lang="en-US" altLang="en-US" dirty="0" err="1" smtClean="0"/>
              <a:t>www.splcenter.org</a:t>
            </a:r>
            <a:r>
              <a:rPr lang="en-US" altLang="en-US" dirty="0" smtClean="0"/>
              <a:t>/20150126/speak-responding-everyday-bigotry</a:t>
            </a:r>
          </a:p>
          <a:p>
            <a:pPr lvl="0" rtl="0">
              <a:spcBef>
                <a:spcPts val="0"/>
              </a:spcBef>
              <a:buNone/>
            </a:pPr>
            <a:endParaRPr dirty="0"/>
          </a:p>
        </p:txBody>
      </p:sp>
    </p:spTree>
    <p:extLst>
      <p:ext uri="{BB962C8B-B14F-4D97-AF65-F5344CB8AC3E}">
        <p14:creationId xmlns:p14="http://schemas.microsoft.com/office/powerpoint/2010/main" val="33830088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Shape 5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8" name="Shape 5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050936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Let’s do a quick example. Here’s an example of a privilege some of you may not even realize you have. (Read slide) Note how the ally is defined by their actions.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Let’s do a quick example. Here’s an example of a privilege some of you may not even realize you have. (Read slide) Note how the ally is defined by their actions.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2" name="Shape 2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Don't read the obvious ones, just the ones that are more relevant or less obvious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9" name="Shape 2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Targets are more likely to suffer retaliation when they speak out against oppression. This great study from 2014 looked at what happened to men vs. women and people of color vs white people when they did what they called "engage in diversity-valuing behavior." Listen to this quote: (Read slide)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cxnSp>
        <p:nvCxnSpPr>
          <p:cNvPr id="10" name="Shape 10"/>
          <p:cNvCxnSpPr/>
          <p:nvPr/>
        </p:nvCxnSpPr>
        <p:spPr>
          <a:xfrm>
            <a:off x="7007735" y="4235849"/>
            <a:ext cx="562200" cy="0"/>
          </a:xfrm>
          <a:prstGeom prst="straightConnector1">
            <a:avLst/>
          </a:prstGeom>
          <a:noFill/>
          <a:ln w="76200" cap="flat" cmpd="sng">
            <a:solidFill>
              <a:schemeClr val="lt2"/>
            </a:solidFill>
            <a:prstDash val="solid"/>
            <a:round/>
            <a:headEnd type="none" w="med" len="med"/>
            <a:tailEnd type="none" w="med" len="med"/>
          </a:ln>
        </p:spPr>
      </p:cxnSp>
      <p:cxnSp>
        <p:nvCxnSpPr>
          <p:cNvPr id="11" name="Shape 11"/>
          <p:cNvCxnSpPr/>
          <p:nvPr/>
        </p:nvCxnSpPr>
        <p:spPr>
          <a:xfrm>
            <a:off x="1575034" y="4211001"/>
            <a:ext cx="562200" cy="0"/>
          </a:xfrm>
          <a:prstGeom prst="straightConnector1">
            <a:avLst/>
          </a:prstGeom>
          <a:noFill/>
          <a:ln w="76200" cap="flat" cmpd="sng">
            <a:solidFill>
              <a:schemeClr val="lt2"/>
            </a:solidFill>
            <a:prstDash val="solid"/>
            <a:round/>
            <a:headEnd type="none" w="med" len="med"/>
            <a:tailEnd type="none" w="med" len="med"/>
          </a:ln>
        </p:spPr>
      </p:cxnSp>
      <p:grpSp>
        <p:nvGrpSpPr>
          <p:cNvPr id="12" name="Shape 12"/>
          <p:cNvGrpSpPr/>
          <p:nvPr/>
        </p:nvGrpSpPr>
        <p:grpSpPr>
          <a:xfrm>
            <a:off x="1004145" y="1362700"/>
            <a:ext cx="7136667" cy="203200"/>
            <a:chOff x="1346428" y="1011300"/>
            <a:chExt cx="6452100" cy="152400"/>
          </a:xfrm>
        </p:grpSpPr>
        <p:cxnSp>
          <p:nvCxnSpPr>
            <p:cNvPr id="13" name="Shape 13"/>
            <p:cNvCxnSpPr/>
            <p:nvPr/>
          </p:nvCxnSpPr>
          <p:spPr>
            <a:xfrm rot="10800000">
              <a:off x="1346428" y="1011300"/>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4" name="Shape 14"/>
            <p:cNvCxnSpPr/>
            <p:nvPr/>
          </p:nvCxnSpPr>
          <p:spPr>
            <a:xfrm rot="10800000">
              <a:off x="1346428" y="1163700"/>
              <a:ext cx="6452100" cy="0"/>
            </a:xfrm>
            <a:prstGeom prst="straightConnector1">
              <a:avLst/>
            </a:prstGeom>
            <a:noFill/>
            <a:ln w="9525" cap="flat" cmpd="sng">
              <a:solidFill>
                <a:schemeClr val="accent3"/>
              </a:solidFill>
              <a:prstDash val="solid"/>
              <a:round/>
              <a:headEnd type="none" w="med" len="med"/>
              <a:tailEnd type="none" w="med" len="med"/>
            </a:ln>
          </p:spPr>
        </p:cxnSp>
      </p:grpSp>
      <p:grpSp>
        <p:nvGrpSpPr>
          <p:cNvPr id="15" name="Shape 15"/>
          <p:cNvGrpSpPr/>
          <p:nvPr/>
        </p:nvGrpSpPr>
        <p:grpSpPr>
          <a:xfrm>
            <a:off x="1004151" y="5292133"/>
            <a:ext cx="7136667" cy="203200"/>
            <a:chOff x="1346435" y="3969087"/>
            <a:chExt cx="6452100" cy="152400"/>
          </a:xfrm>
        </p:grpSpPr>
        <p:cxnSp>
          <p:nvCxnSpPr>
            <p:cNvPr id="16" name="Shape 16"/>
            <p:cNvCxnSpPr/>
            <p:nvPr/>
          </p:nvCxnSpPr>
          <p:spPr>
            <a:xfrm>
              <a:off x="1346435" y="4121487"/>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7" name="Shape 17"/>
            <p:cNvCxnSpPr/>
            <p:nvPr/>
          </p:nvCxnSpPr>
          <p:spPr>
            <a:xfrm>
              <a:off x="1346435" y="3969087"/>
              <a:ext cx="6452100" cy="0"/>
            </a:xfrm>
            <a:prstGeom prst="straightConnector1">
              <a:avLst/>
            </a:prstGeom>
            <a:noFill/>
            <a:ln w="9525" cap="flat" cmpd="sng">
              <a:solidFill>
                <a:schemeClr val="accent3"/>
              </a:solidFill>
              <a:prstDash val="solid"/>
              <a:round/>
              <a:headEnd type="none" w="med" len="med"/>
              <a:tailEnd type="none" w="med" len="med"/>
            </a:ln>
          </p:spPr>
        </p:cxnSp>
      </p:grpSp>
      <p:sp>
        <p:nvSpPr>
          <p:cNvPr id="18" name="Shape 18"/>
          <p:cNvSpPr txBox="1">
            <a:spLocks noGrp="1"/>
          </p:cNvSpPr>
          <p:nvPr>
            <p:ph type="ctrTitle"/>
          </p:nvPr>
        </p:nvSpPr>
        <p:spPr>
          <a:xfrm>
            <a:off x="1004150" y="2335685"/>
            <a:ext cx="7136700" cy="1363200"/>
          </a:xfrm>
          <a:prstGeom prst="rect">
            <a:avLst/>
          </a:prstGeom>
        </p:spPr>
        <p:txBody>
          <a:bodyPr lIns="91425" tIns="91425" rIns="91425" bIns="91425" anchor="b" anchorCtr="0"/>
          <a:lstStyle>
            <a:lvl1pPr lvl="0" algn="ctr">
              <a:spcBef>
                <a:spcPts val="0"/>
              </a:spcBef>
              <a:buSzPct val="100000"/>
              <a:defRPr sz="7200"/>
            </a:lvl1pPr>
            <a:lvl2pPr lvl="1" algn="ctr">
              <a:spcBef>
                <a:spcPts val="0"/>
              </a:spcBef>
              <a:buSzPct val="100000"/>
              <a:defRPr sz="7200"/>
            </a:lvl2pPr>
            <a:lvl3pPr lvl="2" algn="ctr">
              <a:spcBef>
                <a:spcPts val="0"/>
              </a:spcBef>
              <a:buSzPct val="100000"/>
              <a:defRPr sz="7200"/>
            </a:lvl3pPr>
            <a:lvl4pPr lvl="3" algn="ctr">
              <a:spcBef>
                <a:spcPts val="0"/>
              </a:spcBef>
              <a:buSzPct val="100000"/>
              <a:defRPr sz="7200"/>
            </a:lvl4pPr>
            <a:lvl5pPr lvl="4" algn="ctr">
              <a:spcBef>
                <a:spcPts val="0"/>
              </a:spcBef>
              <a:buSzPct val="100000"/>
              <a:defRPr sz="7200"/>
            </a:lvl5pPr>
            <a:lvl6pPr lvl="5" algn="ctr">
              <a:spcBef>
                <a:spcPts val="0"/>
              </a:spcBef>
              <a:buSzPct val="100000"/>
              <a:defRPr sz="7200"/>
            </a:lvl6pPr>
            <a:lvl7pPr lvl="6" algn="ctr">
              <a:spcBef>
                <a:spcPts val="0"/>
              </a:spcBef>
              <a:buSzPct val="100000"/>
              <a:defRPr sz="7200"/>
            </a:lvl7pPr>
            <a:lvl8pPr lvl="7" algn="ctr">
              <a:spcBef>
                <a:spcPts val="0"/>
              </a:spcBef>
              <a:buSzPct val="100000"/>
              <a:defRPr sz="7200"/>
            </a:lvl8pPr>
            <a:lvl9pPr lvl="8" algn="ctr">
              <a:spcBef>
                <a:spcPts val="0"/>
              </a:spcBef>
              <a:buSzPct val="100000"/>
              <a:defRPr sz="7200"/>
            </a:lvl9pPr>
          </a:lstStyle>
          <a:p>
            <a:endParaRPr/>
          </a:p>
        </p:txBody>
      </p:sp>
      <p:sp>
        <p:nvSpPr>
          <p:cNvPr id="19" name="Shape 19"/>
          <p:cNvSpPr txBox="1">
            <a:spLocks noGrp="1"/>
          </p:cNvSpPr>
          <p:nvPr>
            <p:ph type="subTitle" idx="1"/>
          </p:nvPr>
        </p:nvSpPr>
        <p:spPr>
          <a:xfrm>
            <a:off x="2137225" y="3800052"/>
            <a:ext cx="4870500" cy="10568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3200" b="0" i="0">
                <a:latin typeface="Cooper Hewitt Light" charset="0"/>
                <a:ea typeface="Cooper Hewitt Light" charset="0"/>
                <a:cs typeface="Cooper Hewitt Light" charset="0"/>
              </a:defRPr>
            </a:lvl1pPr>
            <a:lvl2pPr lvl="1" algn="ctr">
              <a:lnSpc>
                <a:spcPct val="100000"/>
              </a:lnSpc>
              <a:spcBef>
                <a:spcPts val="0"/>
              </a:spcBef>
              <a:spcAft>
                <a:spcPts val="0"/>
              </a:spcAft>
              <a:buSzPct val="100000"/>
              <a:buNone/>
              <a:defRPr sz="3200"/>
            </a:lvl2pPr>
            <a:lvl3pPr lvl="2" algn="ctr">
              <a:lnSpc>
                <a:spcPct val="100000"/>
              </a:lnSpc>
              <a:spcBef>
                <a:spcPts val="0"/>
              </a:spcBef>
              <a:spcAft>
                <a:spcPts val="0"/>
              </a:spcAft>
              <a:buSzPct val="100000"/>
              <a:buNone/>
              <a:defRPr sz="3200"/>
            </a:lvl3pPr>
            <a:lvl4pPr lvl="3" algn="ctr">
              <a:lnSpc>
                <a:spcPct val="100000"/>
              </a:lnSpc>
              <a:spcBef>
                <a:spcPts val="0"/>
              </a:spcBef>
              <a:spcAft>
                <a:spcPts val="0"/>
              </a:spcAft>
              <a:buSzPct val="100000"/>
              <a:buNone/>
              <a:defRPr sz="3200"/>
            </a:lvl4pPr>
            <a:lvl5pPr lvl="4" algn="ctr">
              <a:lnSpc>
                <a:spcPct val="100000"/>
              </a:lnSpc>
              <a:spcBef>
                <a:spcPts val="0"/>
              </a:spcBef>
              <a:spcAft>
                <a:spcPts val="0"/>
              </a:spcAft>
              <a:buSzPct val="100000"/>
              <a:buNone/>
              <a:defRPr sz="3200"/>
            </a:lvl5pPr>
            <a:lvl6pPr lvl="5" algn="ctr">
              <a:lnSpc>
                <a:spcPct val="100000"/>
              </a:lnSpc>
              <a:spcBef>
                <a:spcPts val="0"/>
              </a:spcBef>
              <a:spcAft>
                <a:spcPts val="0"/>
              </a:spcAft>
              <a:buSzPct val="100000"/>
              <a:buNone/>
              <a:defRPr sz="3200"/>
            </a:lvl6pPr>
            <a:lvl7pPr lvl="6" algn="ctr">
              <a:lnSpc>
                <a:spcPct val="100000"/>
              </a:lnSpc>
              <a:spcBef>
                <a:spcPts val="0"/>
              </a:spcBef>
              <a:spcAft>
                <a:spcPts val="0"/>
              </a:spcAft>
              <a:buSzPct val="100000"/>
              <a:buNone/>
              <a:defRPr sz="3200"/>
            </a:lvl7pPr>
            <a:lvl8pPr lvl="7" algn="ctr">
              <a:lnSpc>
                <a:spcPct val="100000"/>
              </a:lnSpc>
              <a:spcBef>
                <a:spcPts val="0"/>
              </a:spcBef>
              <a:spcAft>
                <a:spcPts val="0"/>
              </a:spcAft>
              <a:buSzPct val="100000"/>
              <a:buNone/>
              <a:defRPr sz="3200"/>
            </a:lvl8pPr>
            <a:lvl9pPr lvl="8" algn="ctr">
              <a:lnSpc>
                <a:spcPct val="100000"/>
              </a:lnSpc>
              <a:spcBef>
                <a:spcPts val="0"/>
              </a:spcBef>
              <a:spcAft>
                <a:spcPts val="0"/>
              </a:spcAft>
              <a:buSzPct val="100000"/>
              <a:buNone/>
              <a:defRPr sz="3200"/>
            </a:lvl9pPr>
          </a:lstStyle>
          <a:p>
            <a:endParaRPr dirty="0"/>
          </a:p>
        </p:txBody>
      </p:sp>
      <p:sp>
        <p:nvSpPr>
          <p:cNvPr id="20" name="Shape 20"/>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55"/>
        <p:cNvGrpSpPr/>
        <p:nvPr/>
      </p:nvGrpSpPr>
      <p:grpSpPr>
        <a:xfrm>
          <a:off x="0" y="0"/>
          <a:ext cx="0" cy="0"/>
          <a:chOff x="0" y="0"/>
          <a:chExt cx="0" cy="0"/>
        </a:xfrm>
      </p:grpSpPr>
      <p:sp>
        <p:nvSpPr>
          <p:cNvPr id="56" name="Shape 56"/>
          <p:cNvSpPr/>
          <p:nvPr/>
        </p:nvSpPr>
        <p:spPr>
          <a:xfrm>
            <a:off x="-75" y="6727600"/>
            <a:ext cx="9144000" cy="130400"/>
          </a:xfrm>
          <a:prstGeom prst="rect">
            <a:avLst/>
          </a:prstGeom>
          <a:solidFill>
            <a:schemeClr val="lt2"/>
          </a:solidFill>
          <a:ln>
            <a:noFill/>
          </a:ln>
        </p:spPr>
        <p:txBody>
          <a:bodyPr lIns="121900" tIns="121900" rIns="121900" bIns="121900" anchor="ctr" anchorCtr="0">
            <a:noAutofit/>
          </a:bodyPr>
          <a:lstStyle/>
          <a:p>
            <a:pPr lvl="0">
              <a:spcBef>
                <a:spcPts val="0"/>
              </a:spcBef>
              <a:buNone/>
            </a:pPr>
            <a:endParaRPr sz="1867"/>
          </a:p>
        </p:txBody>
      </p:sp>
      <p:sp>
        <p:nvSpPr>
          <p:cNvPr id="57" name="Shape 57"/>
          <p:cNvSpPr txBox="1">
            <a:spLocks noGrp="1"/>
          </p:cNvSpPr>
          <p:nvPr>
            <p:ph type="title"/>
          </p:nvPr>
        </p:nvSpPr>
        <p:spPr>
          <a:xfrm>
            <a:off x="311700" y="1739800"/>
            <a:ext cx="8520600" cy="2051200"/>
          </a:xfrm>
          <a:prstGeom prst="rect">
            <a:avLst/>
          </a:prstGeom>
        </p:spPr>
        <p:txBody>
          <a:bodyPr lIns="91425" tIns="91425" rIns="91425" bIns="91425" anchor="ctr" anchorCtr="0"/>
          <a:lstStyle>
            <a:lvl1pPr lvl="0" algn="ctr">
              <a:spcBef>
                <a:spcPts val="0"/>
              </a:spcBef>
              <a:buClr>
                <a:schemeClr val="accent3"/>
              </a:buClr>
              <a:buSzPct val="100000"/>
              <a:defRPr sz="17333">
                <a:solidFill>
                  <a:schemeClr val="accent3"/>
                </a:solidFill>
              </a:defRPr>
            </a:lvl1pPr>
            <a:lvl2pPr lvl="1" algn="ctr">
              <a:spcBef>
                <a:spcPts val="0"/>
              </a:spcBef>
              <a:buClr>
                <a:schemeClr val="accent3"/>
              </a:buClr>
              <a:buSzPct val="100000"/>
              <a:defRPr sz="17333">
                <a:solidFill>
                  <a:schemeClr val="accent3"/>
                </a:solidFill>
              </a:defRPr>
            </a:lvl2pPr>
            <a:lvl3pPr lvl="2" algn="ctr">
              <a:spcBef>
                <a:spcPts val="0"/>
              </a:spcBef>
              <a:buClr>
                <a:schemeClr val="accent3"/>
              </a:buClr>
              <a:buSzPct val="100000"/>
              <a:defRPr sz="17333">
                <a:solidFill>
                  <a:schemeClr val="accent3"/>
                </a:solidFill>
              </a:defRPr>
            </a:lvl3pPr>
            <a:lvl4pPr lvl="3" algn="ctr">
              <a:spcBef>
                <a:spcPts val="0"/>
              </a:spcBef>
              <a:buClr>
                <a:schemeClr val="accent3"/>
              </a:buClr>
              <a:buSzPct val="100000"/>
              <a:defRPr sz="17333">
                <a:solidFill>
                  <a:schemeClr val="accent3"/>
                </a:solidFill>
              </a:defRPr>
            </a:lvl4pPr>
            <a:lvl5pPr lvl="4" algn="ctr">
              <a:spcBef>
                <a:spcPts val="0"/>
              </a:spcBef>
              <a:buClr>
                <a:schemeClr val="accent3"/>
              </a:buClr>
              <a:buSzPct val="100000"/>
              <a:defRPr sz="17333">
                <a:solidFill>
                  <a:schemeClr val="accent3"/>
                </a:solidFill>
              </a:defRPr>
            </a:lvl5pPr>
            <a:lvl6pPr lvl="5" algn="ctr">
              <a:spcBef>
                <a:spcPts val="0"/>
              </a:spcBef>
              <a:buClr>
                <a:schemeClr val="accent3"/>
              </a:buClr>
              <a:buSzPct val="100000"/>
              <a:defRPr sz="17333">
                <a:solidFill>
                  <a:schemeClr val="accent3"/>
                </a:solidFill>
              </a:defRPr>
            </a:lvl6pPr>
            <a:lvl7pPr lvl="6" algn="ctr">
              <a:spcBef>
                <a:spcPts val="0"/>
              </a:spcBef>
              <a:buClr>
                <a:schemeClr val="accent3"/>
              </a:buClr>
              <a:buSzPct val="100000"/>
              <a:defRPr sz="17333">
                <a:solidFill>
                  <a:schemeClr val="accent3"/>
                </a:solidFill>
              </a:defRPr>
            </a:lvl7pPr>
            <a:lvl8pPr lvl="7" algn="ctr">
              <a:spcBef>
                <a:spcPts val="0"/>
              </a:spcBef>
              <a:buClr>
                <a:schemeClr val="accent3"/>
              </a:buClr>
              <a:buSzPct val="100000"/>
              <a:defRPr sz="17333">
                <a:solidFill>
                  <a:schemeClr val="accent3"/>
                </a:solidFill>
              </a:defRPr>
            </a:lvl8pPr>
            <a:lvl9pPr lvl="8" algn="ctr">
              <a:spcBef>
                <a:spcPts val="0"/>
              </a:spcBef>
              <a:buClr>
                <a:schemeClr val="accent3"/>
              </a:buClr>
              <a:buSzPct val="100000"/>
              <a:defRPr sz="17333">
                <a:solidFill>
                  <a:schemeClr val="accent3"/>
                </a:solidFill>
              </a:defRPr>
            </a:lvl9pPr>
          </a:lstStyle>
          <a:p>
            <a:endParaRPr/>
          </a:p>
        </p:txBody>
      </p:sp>
      <p:sp>
        <p:nvSpPr>
          <p:cNvPr id="58" name="Shape 58"/>
          <p:cNvSpPr txBox="1">
            <a:spLocks noGrp="1"/>
          </p:cNvSpPr>
          <p:nvPr>
            <p:ph type="body" idx="1"/>
          </p:nvPr>
        </p:nvSpPr>
        <p:spPr>
          <a:xfrm>
            <a:off x="311700" y="3994200"/>
            <a:ext cx="8520600" cy="1428800"/>
          </a:xfrm>
          <a:prstGeom prst="rect">
            <a:avLst/>
          </a:prstGeom>
        </p:spPr>
        <p:txBody>
          <a:bodyPr lIns="91425" tIns="91425" rIns="91425" bIns="91425" anchor="t" anchorCtr="0"/>
          <a:lstStyle>
            <a:lvl1pPr lvl="0" algn="ctr">
              <a:spcBef>
                <a:spcPts val="0"/>
              </a:spcBef>
              <a:defRPr b="0" i="0">
                <a:latin typeface="Cooper Hewitt Light" charset="0"/>
                <a:ea typeface="Cooper Hewitt Light" charset="0"/>
                <a:cs typeface="Cooper Hewitt Light" charset="0"/>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dirty="0"/>
          </a:p>
        </p:txBody>
      </p:sp>
      <p:sp>
        <p:nvSpPr>
          <p:cNvPr id="59" name="Shape 59"/>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0"/>
        <p:cNvGrpSpPr/>
        <p:nvPr/>
      </p:nvGrpSpPr>
      <p:grpSpPr>
        <a:xfrm>
          <a:off x="0" y="0"/>
          <a:ext cx="0" cy="0"/>
          <a:chOff x="0" y="0"/>
          <a:chExt cx="0" cy="0"/>
        </a:xfrm>
      </p:grpSpPr>
      <p:sp>
        <p:nvSpPr>
          <p:cNvPr id="61" name="Shape 6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66"/>
        <p:cNvGrpSpPr/>
        <p:nvPr/>
      </p:nvGrpSpPr>
      <p:grpSpPr>
        <a:xfrm>
          <a:off x="0" y="0"/>
          <a:ext cx="0" cy="0"/>
          <a:chOff x="0" y="0"/>
          <a:chExt cx="0" cy="0"/>
        </a:xfrm>
      </p:grpSpPr>
      <p:cxnSp>
        <p:nvCxnSpPr>
          <p:cNvPr id="67" name="Shape 67"/>
          <p:cNvCxnSpPr/>
          <p:nvPr/>
        </p:nvCxnSpPr>
        <p:spPr>
          <a:xfrm>
            <a:off x="7007735" y="4235849"/>
            <a:ext cx="562200" cy="0"/>
          </a:xfrm>
          <a:prstGeom prst="straightConnector1">
            <a:avLst/>
          </a:prstGeom>
          <a:noFill/>
          <a:ln w="76200" cap="flat" cmpd="sng">
            <a:solidFill>
              <a:schemeClr val="lt2"/>
            </a:solidFill>
            <a:prstDash val="solid"/>
            <a:round/>
            <a:headEnd type="none" w="med" len="med"/>
            <a:tailEnd type="none" w="med" len="med"/>
          </a:ln>
        </p:spPr>
      </p:cxnSp>
      <p:cxnSp>
        <p:nvCxnSpPr>
          <p:cNvPr id="68" name="Shape 68"/>
          <p:cNvCxnSpPr/>
          <p:nvPr/>
        </p:nvCxnSpPr>
        <p:spPr>
          <a:xfrm>
            <a:off x="1575034" y="4211001"/>
            <a:ext cx="562200" cy="0"/>
          </a:xfrm>
          <a:prstGeom prst="straightConnector1">
            <a:avLst/>
          </a:prstGeom>
          <a:noFill/>
          <a:ln w="76200" cap="flat" cmpd="sng">
            <a:solidFill>
              <a:schemeClr val="lt2"/>
            </a:solidFill>
            <a:prstDash val="solid"/>
            <a:round/>
            <a:headEnd type="none" w="med" len="med"/>
            <a:tailEnd type="none" w="med" len="med"/>
          </a:ln>
        </p:spPr>
      </p:cxnSp>
      <p:grpSp>
        <p:nvGrpSpPr>
          <p:cNvPr id="69" name="Shape 69"/>
          <p:cNvGrpSpPr/>
          <p:nvPr/>
        </p:nvGrpSpPr>
        <p:grpSpPr>
          <a:xfrm>
            <a:off x="1004145" y="1362700"/>
            <a:ext cx="7136667" cy="203200"/>
            <a:chOff x="1346428" y="1011300"/>
            <a:chExt cx="6452100" cy="152400"/>
          </a:xfrm>
        </p:grpSpPr>
        <p:cxnSp>
          <p:nvCxnSpPr>
            <p:cNvPr id="70" name="Shape 70"/>
            <p:cNvCxnSpPr/>
            <p:nvPr/>
          </p:nvCxnSpPr>
          <p:spPr>
            <a:xfrm rot="10800000">
              <a:off x="1346428" y="1011300"/>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71" name="Shape 71"/>
            <p:cNvCxnSpPr/>
            <p:nvPr/>
          </p:nvCxnSpPr>
          <p:spPr>
            <a:xfrm rot="10800000">
              <a:off x="1346428" y="1163700"/>
              <a:ext cx="6452100" cy="0"/>
            </a:xfrm>
            <a:prstGeom prst="straightConnector1">
              <a:avLst/>
            </a:prstGeom>
            <a:noFill/>
            <a:ln w="9525" cap="flat" cmpd="sng">
              <a:solidFill>
                <a:schemeClr val="accent3"/>
              </a:solidFill>
              <a:prstDash val="solid"/>
              <a:round/>
              <a:headEnd type="none" w="med" len="med"/>
              <a:tailEnd type="none" w="med" len="med"/>
            </a:ln>
          </p:spPr>
        </p:cxnSp>
      </p:grpSp>
      <p:grpSp>
        <p:nvGrpSpPr>
          <p:cNvPr id="72" name="Shape 72"/>
          <p:cNvGrpSpPr/>
          <p:nvPr/>
        </p:nvGrpSpPr>
        <p:grpSpPr>
          <a:xfrm>
            <a:off x="1004151" y="5292133"/>
            <a:ext cx="7136667" cy="203200"/>
            <a:chOff x="1346435" y="3969087"/>
            <a:chExt cx="6452100" cy="152400"/>
          </a:xfrm>
        </p:grpSpPr>
        <p:cxnSp>
          <p:nvCxnSpPr>
            <p:cNvPr id="73" name="Shape 73"/>
            <p:cNvCxnSpPr/>
            <p:nvPr/>
          </p:nvCxnSpPr>
          <p:spPr>
            <a:xfrm>
              <a:off x="1346435" y="4121487"/>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74" name="Shape 74"/>
            <p:cNvCxnSpPr/>
            <p:nvPr/>
          </p:nvCxnSpPr>
          <p:spPr>
            <a:xfrm>
              <a:off x="1346435" y="3969087"/>
              <a:ext cx="6452100" cy="0"/>
            </a:xfrm>
            <a:prstGeom prst="straightConnector1">
              <a:avLst/>
            </a:prstGeom>
            <a:noFill/>
            <a:ln w="9525" cap="flat" cmpd="sng">
              <a:solidFill>
                <a:schemeClr val="accent3"/>
              </a:solidFill>
              <a:prstDash val="solid"/>
              <a:round/>
              <a:headEnd type="none" w="med" len="med"/>
              <a:tailEnd type="none" w="med" len="med"/>
            </a:ln>
          </p:spPr>
        </p:cxnSp>
      </p:grpSp>
      <p:sp>
        <p:nvSpPr>
          <p:cNvPr id="75" name="Shape 75"/>
          <p:cNvSpPr txBox="1">
            <a:spLocks noGrp="1"/>
          </p:cNvSpPr>
          <p:nvPr>
            <p:ph type="ctrTitle"/>
          </p:nvPr>
        </p:nvSpPr>
        <p:spPr>
          <a:xfrm>
            <a:off x="1004150" y="2335685"/>
            <a:ext cx="7136700" cy="1363200"/>
          </a:xfrm>
          <a:prstGeom prst="rect">
            <a:avLst/>
          </a:prstGeom>
        </p:spPr>
        <p:txBody>
          <a:bodyPr lIns="91425" tIns="91425" rIns="91425" bIns="91425" anchor="b" anchorCtr="0"/>
          <a:lstStyle>
            <a:lvl1pPr lvl="0" algn="ctr" rtl="0">
              <a:spcBef>
                <a:spcPts val="0"/>
              </a:spcBef>
              <a:buSzPct val="100000"/>
              <a:defRPr sz="7200"/>
            </a:lvl1pPr>
            <a:lvl2pPr lvl="1" algn="ctr" rtl="0">
              <a:spcBef>
                <a:spcPts val="0"/>
              </a:spcBef>
              <a:buSzPct val="100000"/>
              <a:defRPr sz="7200"/>
            </a:lvl2pPr>
            <a:lvl3pPr lvl="2" algn="ctr" rtl="0">
              <a:spcBef>
                <a:spcPts val="0"/>
              </a:spcBef>
              <a:buSzPct val="100000"/>
              <a:defRPr sz="7200"/>
            </a:lvl3pPr>
            <a:lvl4pPr lvl="3" algn="ctr" rtl="0">
              <a:spcBef>
                <a:spcPts val="0"/>
              </a:spcBef>
              <a:buSzPct val="100000"/>
              <a:defRPr sz="7200"/>
            </a:lvl4pPr>
            <a:lvl5pPr lvl="4" algn="ctr" rtl="0">
              <a:spcBef>
                <a:spcPts val="0"/>
              </a:spcBef>
              <a:buSzPct val="100000"/>
              <a:defRPr sz="7200"/>
            </a:lvl5pPr>
            <a:lvl6pPr lvl="5" algn="ctr" rtl="0">
              <a:spcBef>
                <a:spcPts val="0"/>
              </a:spcBef>
              <a:buSzPct val="100000"/>
              <a:defRPr sz="7200"/>
            </a:lvl6pPr>
            <a:lvl7pPr lvl="6" algn="ctr" rtl="0">
              <a:spcBef>
                <a:spcPts val="0"/>
              </a:spcBef>
              <a:buSzPct val="100000"/>
              <a:defRPr sz="7200"/>
            </a:lvl7pPr>
            <a:lvl8pPr lvl="7" algn="ctr" rtl="0">
              <a:spcBef>
                <a:spcPts val="0"/>
              </a:spcBef>
              <a:buSzPct val="100000"/>
              <a:defRPr sz="7200"/>
            </a:lvl8pPr>
            <a:lvl9pPr lvl="8" algn="ctr" rtl="0">
              <a:spcBef>
                <a:spcPts val="0"/>
              </a:spcBef>
              <a:buSzPct val="100000"/>
              <a:defRPr sz="7200"/>
            </a:lvl9pPr>
          </a:lstStyle>
          <a:p>
            <a:endParaRPr/>
          </a:p>
        </p:txBody>
      </p:sp>
      <p:sp>
        <p:nvSpPr>
          <p:cNvPr id="76" name="Shape 76"/>
          <p:cNvSpPr txBox="1">
            <a:spLocks noGrp="1"/>
          </p:cNvSpPr>
          <p:nvPr>
            <p:ph type="subTitle" idx="1"/>
          </p:nvPr>
        </p:nvSpPr>
        <p:spPr>
          <a:xfrm>
            <a:off x="2137225" y="3800052"/>
            <a:ext cx="4870500" cy="10568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3200" b="0" i="0">
                <a:latin typeface="Cooper Hewitt Light" charset="0"/>
                <a:ea typeface="Cooper Hewitt Light" charset="0"/>
                <a:cs typeface="Cooper Hewitt Light" charset="0"/>
              </a:defRPr>
            </a:lvl1pPr>
            <a:lvl2pPr lvl="1" algn="ctr" rtl="0">
              <a:lnSpc>
                <a:spcPct val="100000"/>
              </a:lnSpc>
              <a:spcBef>
                <a:spcPts val="0"/>
              </a:spcBef>
              <a:spcAft>
                <a:spcPts val="0"/>
              </a:spcAft>
              <a:buSzPct val="100000"/>
              <a:buNone/>
              <a:defRPr sz="3200"/>
            </a:lvl2pPr>
            <a:lvl3pPr lvl="2" algn="ctr" rtl="0">
              <a:lnSpc>
                <a:spcPct val="100000"/>
              </a:lnSpc>
              <a:spcBef>
                <a:spcPts val="0"/>
              </a:spcBef>
              <a:spcAft>
                <a:spcPts val="0"/>
              </a:spcAft>
              <a:buSzPct val="100000"/>
              <a:buNone/>
              <a:defRPr sz="3200"/>
            </a:lvl3pPr>
            <a:lvl4pPr lvl="3" algn="ctr" rtl="0">
              <a:lnSpc>
                <a:spcPct val="100000"/>
              </a:lnSpc>
              <a:spcBef>
                <a:spcPts val="0"/>
              </a:spcBef>
              <a:spcAft>
                <a:spcPts val="0"/>
              </a:spcAft>
              <a:buSzPct val="100000"/>
              <a:buNone/>
              <a:defRPr sz="3200"/>
            </a:lvl4pPr>
            <a:lvl5pPr lvl="4" algn="ctr" rtl="0">
              <a:lnSpc>
                <a:spcPct val="100000"/>
              </a:lnSpc>
              <a:spcBef>
                <a:spcPts val="0"/>
              </a:spcBef>
              <a:spcAft>
                <a:spcPts val="0"/>
              </a:spcAft>
              <a:buSzPct val="100000"/>
              <a:buNone/>
              <a:defRPr sz="3200"/>
            </a:lvl5pPr>
            <a:lvl6pPr lvl="5" algn="ctr" rtl="0">
              <a:lnSpc>
                <a:spcPct val="100000"/>
              </a:lnSpc>
              <a:spcBef>
                <a:spcPts val="0"/>
              </a:spcBef>
              <a:spcAft>
                <a:spcPts val="0"/>
              </a:spcAft>
              <a:buSzPct val="100000"/>
              <a:buNone/>
              <a:defRPr sz="3200"/>
            </a:lvl6pPr>
            <a:lvl7pPr lvl="6" algn="ctr" rtl="0">
              <a:lnSpc>
                <a:spcPct val="100000"/>
              </a:lnSpc>
              <a:spcBef>
                <a:spcPts val="0"/>
              </a:spcBef>
              <a:spcAft>
                <a:spcPts val="0"/>
              </a:spcAft>
              <a:buSzPct val="100000"/>
              <a:buNone/>
              <a:defRPr sz="3200"/>
            </a:lvl7pPr>
            <a:lvl8pPr lvl="7" algn="ctr" rtl="0">
              <a:lnSpc>
                <a:spcPct val="100000"/>
              </a:lnSpc>
              <a:spcBef>
                <a:spcPts val="0"/>
              </a:spcBef>
              <a:spcAft>
                <a:spcPts val="0"/>
              </a:spcAft>
              <a:buSzPct val="100000"/>
              <a:buNone/>
              <a:defRPr sz="3200"/>
            </a:lvl8pPr>
            <a:lvl9pPr lvl="8" algn="ctr" rtl="0">
              <a:lnSpc>
                <a:spcPct val="100000"/>
              </a:lnSpc>
              <a:spcBef>
                <a:spcPts val="0"/>
              </a:spcBef>
              <a:spcAft>
                <a:spcPts val="0"/>
              </a:spcAft>
              <a:buSzPct val="100000"/>
              <a:buNone/>
              <a:defRPr sz="3200"/>
            </a:lvl9pPr>
          </a:lstStyle>
          <a:p>
            <a:endParaRPr dirty="0"/>
          </a:p>
        </p:txBody>
      </p:sp>
      <p:sp>
        <p:nvSpPr>
          <p:cNvPr id="77" name="Shape 77"/>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78"/>
        <p:cNvGrpSpPr/>
        <p:nvPr/>
      </p:nvGrpSpPr>
      <p:grpSpPr>
        <a:xfrm>
          <a:off x="0" y="0"/>
          <a:ext cx="0" cy="0"/>
          <a:chOff x="0" y="0"/>
          <a:chExt cx="0" cy="0"/>
        </a:xfrm>
      </p:grpSpPr>
      <p:sp>
        <p:nvSpPr>
          <p:cNvPr id="79" name="Shape 79"/>
          <p:cNvSpPr/>
          <p:nvPr/>
        </p:nvSpPr>
        <p:spPr>
          <a:xfrm>
            <a:off x="-50" y="3429200"/>
            <a:ext cx="9144000" cy="34288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sp>
        <p:nvSpPr>
          <p:cNvPr id="80" name="Shape 80"/>
          <p:cNvSpPr txBox="1">
            <a:spLocks noGrp="1"/>
          </p:cNvSpPr>
          <p:nvPr>
            <p:ph type="title"/>
          </p:nvPr>
        </p:nvSpPr>
        <p:spPr>
          <a:xfrm>
            <a:off x="311700" y="1086400"/>
            <a:ext cx="8571300" cy="1256000"/>
          </a:xfrm>
          <a:prstGeom prst="rect">
            <a:avLst/>
          </a:prstGeom>
        </p:spPr>
        <p:txBody>
          <a:bodyPr lIns="91425" tIns="91425" rIns="91425" bIns="91425" anchor="ctr" anchorCtr="0"/>
          <a:lstStyle>
            <a:lvl1pPr lvl="0" algn="ctr" rtl="0">
              <a:spcBef>
                <a:spcPts val="0"/>
              </a:spcBef>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a:p>
        </p:txBody>
      </p:sp>
      <p:sp>
        <p:nvSpPr>
          <p:cNvPr id="81" name="Shape 8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solidFill>
                  <a:schemeClr val="lt1"/>
                </a:solidFill>
              </a:rPr>
              <a:pPr/>
              <a:t>‹#›</a:t>
            </a:fld>
            <a:endParaRPr lang="en">
              <a:solidFill>
                <a:schemeClr val="lt1"/>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82"/>
        <p:cNvGrpSpPr/>
        <p:nvPr/>
      </p:nvGrpSpPr>
      <p:grpSpPr>
        <a:xfrm>
          <a:off x="0" y="0"/>
          <a:ext cx="0" cy="0"/>
          <a:chOff x="0" y="0"/>
          <a:chExt cx="0" cy="0"/>
        </a:xfrm>
      </p:grpSpPr>
      <p:sp>
        <p:nvSpPr>
          <p:cNvPr id="83" name="Shape 83"/>
          <p:cNvSpPr/>
          <p:nvPr/>
        </p:nvSpPr>
        <p:spPr>
          <a:xfrm>
            <a:off x="-75" y="6727600"/>
            <a:ext cx="9144000" cy="1304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sp>
        <p:nvSpPr>
          <p:cNvPr id="84" name="Shape 84"/>
          <p:cNvSpPr txBox="1">
            <a:spLocks noGrp="1"/>
          </p:cNvSpPr>
          <p:nvPr>
            <p:ph type="title"/>
          </p:nvPr>
        </p:nvSpPr>
        <p:spPr>
          <a:xfrm>
            <a:off x="311700" y="593367"/>
            <a:ext cx="8520600" cy="9432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85" name="Shape 85"/>
          <p:cNvSpPr txBox="1">
            <a:spLocks noGrp="1"/>
          </p:cNvSpPr>
          <p:nvPr>
            <p:ph type="body" idx="1"/>
          </p:nvPr>
        </p:nvSpPr>
        <p:spPr>
          <a:xfrm>
            <a:off x="311700" y="1688433"/>
            <a:ext cx="8520600" cy="4403600"/>
          </a:xfrm>
          <a:prstGeom prst="rect">
            <a:avLst/>
          </a:prstGeom>
        </p:spPr>
        <p:txBody>
          <a:bodyPr lIns="91425" tIns="91425" rIns="91425" bIns="91425" anchor="t" anchorCtr="0"/>
          <a:lstStyle>
            <a:lvl1pPr lvl="0" rtl="0">
              <a:spcBef>
                <a:spcPts val="0"/>
              </a:spcBef>
              <a:defRPr b="0" i="0">
                <a:latin typeface="Cooper Hewitt Light" charset="0"/>
                <a:ea typeface="Cooper Hewitt Light" charset="0"/>
                <a:cs typeface="Cooper Hewitt Light" charset="0"/>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dirty="0"/>
          </a:p>
        </p:txBody>
      </p:sp>
      <p:sp>
        <p:nvSpPr>
          <p:cNvPr id="86" name="Shape 86"/>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87"/>
        <p:cNvGrpSpPr/>
        <p:nvPr/>
      </p:nvGrpSpPr>
      <p:grpSpPr>
        <a:xfrm>
          <a:off x="0" y="0"/>
          <a:ext cx="0" cy="0"/>
          <a:chOff x="0" y="0"/>
          <a:chExt cx="0" cy="0"/>
        </a:xfrm>
      </p:grpSpPr>
      <p:sp>
        <p:nvSpPr>
          <p:cNvPr id="88" name="Shape 88"/>
          <p:cNvSpPr txBox="1">
            <a:spLocks noGrp="1"/>
          </p:cNvSpPr>
          <p:nvPr>
            <p:ph type="title"/>
          </p:nvPr>
        </p:nvSpPr>
        <p:spPr>
          <a:xfrm>
            <a:off x="311700" y="593367"/>
            <a:ext cx="8520600" cy="9432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89" name="Shape 89"/>
          <p:cNvSpPr txBox="1">
            <a:spLocks noGrp="1"/>
          </p:cNvSpPr>
          <p:nvPr>
            <p:ph type="body" idx="1"/>
          </p:nvPr>
        </p:nvSpPr>
        <p:spPr>
          <a:xfrm>
            <a:off x="311700" y="1688233"/>
            <a:ext cx="3999900" cy="4403600"/>
          </a:xfrm>
          <a:prstGeom prst="rect">
            <a:avLst/>
          </a:prstGeom>
        </p:spPr>
        <p:txBody>
          <a:bodyPr lIns="91425" tIns="91425" rIns="91425" bIns="91425" anchor="t" anchorCtr="0"/>
          <a:lstStyle>
            <a:lvl1pPr lvl="0" rtl="0">
              <a:spcBef>
                <a:spcPts val="0"/>
              </a:spcBef>
              <a:buSzPct val="100000"/>
              <a:defRPr sz="1867" b="0" i="0">
                <a:latin typeface="Cooper Hewitt Light" charset="0"/>
                <a:ea typeface="Cooper Hewitt Light" charset="0"/>
                <a:cs typeface="Cooper Hewitt Light" charset="0"/>
              </a:defRPr>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dirty="0"/>
          </a:p>
        </p:txBody>
      </p:sp>
      <p:sp>
        <p:nvSpPr>
          <p:cNvPr id="90" name="Shape 90"/>
          <p:cNvSpPr txBox="1">
            <a:spLocks noGrp="1"/>
          </p:cNvSpPr>
          <p:nvPr>
            <p:ph type="body" idx="2"/>
          </p:nvPr>
        </p:nvSpPr>
        <p:spPr>
          <a:xfrm>
            <a:off x="4832400" y="1688233"/>
            <a:ext cx="3999900" cy="4403600"/>
          </a:xfrm>
          <a:prstGeom prst="rect">
            <a:avLst/>
          </a:prstGeom>
        </p:spPr>
        <p:txBody>
          <a:bodyPr lIns="91425" tIns="91425" rIns="91425" bIns="91425" anchor="t" anchorCtr="0"/>
          <a:lstStyle>
            <a:lvl1pPr lvl="0" rtl="0">
              <a:spcBef>
                <a:spcPts val="0"/>
              </a:spcBef>
              <a:buSzPct val="100000"/>
              <a:defRPr sz="1867" b="0" i="0">
                <a:latin typeface="Cooper Hewitt Light" charset="0"/>
                <a:ea typeface="Cooper Hewitt Light" charset="0"/>
                <a:cs typeface="Cooper Hewitt Light" charset="0"/>
              </a:defRPr>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dirty="0"/>
          </a:p>
        </p:txBody>
      </p:sp>
      <p:sp>
        <p:nvSpPr>
          <p:cNvPr id="91" name="Shape 9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311700" y="593367"/>
            <a:ext cx="8520600" cy="9432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94" name="Shape 9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311700" y="740800"/>
            <a:ext cx="2808000" cy="1007600"/>
          </a:xfrm>
          <a:prstGeom prst="rect">
            <a:avLst/>
          </a:prstGeom>
        </p:spPr>
        <p:txBody>
          <a:bodyPr lIns="91425" tIns="91425" rIns="91425" bIns="91425" anchor="b" anchorCtr="0"/>
          <a:lstStyle>
            <a:lvl1pPr lvl="0" rtl="0">
              <a:spcBef>
                <a:spcPts val="0"/>
              </a:spcBef>
              <a:buSzPct val="100000"/>
              <a:defRPr sz="3200"/>
            </a:lvl1pPr>
            <a:lvl2pPr lvl="1" rtl="0">
              <a:spcBef>
                <a:spcPts val="0"/>
              </a:spcBef>
              <a:buSzPct val="100000"/>
              <a:defRPr sz="3200"/>
            </a:lvl2pPr>
            <a:lvl3pPr lvl="2" rtl="0">
              <a:spcBef>
                <a:spcPts val="0"/>
              </a:spcBef>
              <a:buSzPct val="100000"/>
              <a:defRPr sz="3200"/>
            </a:lvl3pPr>
            <a:lvl4pPr lvl="3" rtl="0">
              <a:spcBef>
                <a:spcPts val="0"/>
              </a:spcBef>
              <a:buSzPct val="100000"/>
              <a:defRPr sz="3200"/>
            </a:lvl4pPr>
            <a:lvl5pPr lvl="4" rtl="0">
              <a:spcBef>
                <a:spcPts val="0"/>
              </a:spcBef>
              <a:buSzPct val="100000"/>
              <a:defRPr sz="3200"/>
            </a:lvl5pPr>
            <a:lvl6pPr lvl="5" rtl="0">
              <a:spcBef>
                <a:spcPts val="0"/>
              </a:spcBef>
              <a:buSzPct val="100000"/>
              <a:defRPr sz="3200"/>
            </a:lvl6pPr>
            <a:lvl7pPr lvl="6" rtl="0">
              <a:spcBef>
                <a:spcPts val="0"/>
              </a:spcBef>
              <a:buSzPct val="100000"/>
              <a:defRPr sz="3200"/>
            </a:lvl7pPr>
            <a:lvl8pPr lvl="7" rtl="0">
              <a:spcBef>
                <a:spcPts val="0"/>
              </a:spcBef>
              <a:buSzPct val="100000"/>
              <a:defRPr sz="3200"/>
            </a:lvl8pPr>
            <a:lvl9pPr lvl="8" rtl="0">
              <a:spcBef>
                <a:spcPts val="0"/>
              </a:spcBef>
              <a:buSzPct val="100000"/>
              <a:defRPr sz="3200"/>
            </a:lvl9pPr>
          </a:lstStyle>
          <a:p>
            <a:endParaRPr/>
          </a:p>
        </p:txBody>
      </p:sp>
      <p:sp>
        <p:nvSpPr>
          <p:cNvPr id="97" name="Shape 97"/>
          <p:cNvSpPr txBox="1">
            <a:spLocks noGrp="1"/>
          </p:cNvSpPr>
          <p:nvPr>
            <p:ph type="body" idx="1"/>
          </p:nvPr>
        </p:nvSpPr>
        <p:spPr>
          <a:xfrm>
            <a:off x="311700" y="1852800"/>
            <a:ext cx="2808000" cy="4239200"/>
          </a:xfrm>
          <a:prstGeom prst="rect">
            <a:avLst/>
          </a:prstGeom>
        </p:spPr>
        <p:txBody>
          <a:bodyPr lIns="91425" tIns="91425" rIns="91425" bIns="91425" anchor="t" anchorCtr="0"/>
          <a:lstStyle>
            <a:lvl1pPr lvl="0" rtl="0">
              <a:spcBef>
                <a:spcPts val="0"/>
              </a:spcBef>
              <a:buSzPct val="100000"/>
              <a:defRPr sz="1600" b="0" i="0">
                <a:latin typeface="Cooper Hewitt Light" charset="0"/>
                <a:ea typeface="Cooper Hewitt Light" charset="0"/>
                <a:cs typeface="Cooper Hewitt Light" charset="0"/>
              </a:defRPr>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dirty="0"/>
          </a:p>
        </p:txBody>
      </p:sp>
      <p:sp>
        <p:nvSpPr>
          <p:cNvPr id="98" name="Shape 98"/>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Main point">
    <p:bg>
      <p:bgPr>
        <a:solidFill>
          <a:schemeClr val="accent6"/>
        </a:solidFill>
        <a:effectLst/>
      </p:bgPr>
    </p:bg>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90250" y="701800"/>
            <a:ext cx="5613600" cy="5454400"/>
          </a:xfrm>
          <a:prstGeom prst="rect">
            <a:avLst/>
          </a:prstGeom>
        </p:spPr>
        <p:txBody>
          <a:bodyPr lIns="91425" tIns="91425" rIns="91425" bIns="91425" anchor="ctr" anchorCtr="0"/>
          <a:lstStyle>
            <a:lvl1pPr lvl="0" rtl="0">
              <a:spcBef>
                <a:spcPts val="0"/>
              </a:spcBef>
              <a:buClr>
                <a:schemeClr val="dk2"/>
              </a:buClr>
              <a:buSzPct val="100000"/>
              <a:defRPr sz="7200" b="0">
                <a:solidFill>
                  <a:schemeClr val="dk2"/>
                </a:solidFill>
              </a:defRPr>
            </a:lvl1pPr>
            <a:lvl2pPr lvl="1" rtl="0">
              <a:spcBef>
                <a:spcPts val="0"/>
              </a:spcBef>
              <a:buClr>
                <a:schemeClr val="dk2"/>
              </a:buClr>
              <a:buSzPct val="100000"/>
              <a:defRPr sz="7200" b="0">
                <a:solidFill>
                  <a:schemeClr val="dk2"/>
                </a:solidFill>
              </a:defRPr>
            </a:lvl2pPr>
            <a:lvl3pPr lvl="2" rtl="0">
              <a:spcBef>
                <a:spcPts val="0"/>
              </a:spcBef>
              <a:buClr>
                <a:schemeClr val="dk2"/>
              </a:buClr>
              <a:buSzPct val="100000"/>
              <a:defRPr sz="7200" b="0">
                <a:solidFill>
                  <a:schemeClr val="dk2"/>
                </a:solidFill>
              </a:defRPr>
            </a:lvl3pPr>
            <a:lvl4pPr lvl="3" rtl="0">
              <a:spcBef>
                <a:spcPts val="0"/>
              </a:spcBef>
              <a:buClr>
                <a:schemeClr val="dk2"/>
              </a:buClr>
              <a:buSzPct val="100000"/>
              <a:defRPr sz="7200" b="0">
                <a:solidFill>
                  <a:schemeClr val="dk2"/>
                </a:solidFill>
              </a:defRPr>
            </a:lvl4pPr>
            <a:lvl5pPr lvl="4" rtl="0">
              <a:spcBef>
                <a:spcPts val="0"/>
              </a:spcBef>
              <a:buClr>
                <a:schemeClr val="dk2"/>
              </a:buClr>
              <a:buSzPct val="100000"/>
              <a:defRPr sz="7200" b="0">
                <a:solidFill>
                  <a:schemeClr val="dk2"/>
                </a:solidFill>
              </a:defRPr>
            </a:lvl5pPr>
            <a:lvl6pPr lvl="5" rtl="0">
              <a:spcBef>
                <a:spcPts val="0"/>
              </a:spcBef>
              <a:buClr>
                <a:schemeClr val="dk2"/>
              </a:buClr>
              <a:buSzPct val="100000"/>
              <a:defRPr sz="7200" b="0">
                <a:solidFill>
                  <a:schemeClr val="dk2"/>
                </a:solidFill>
              </a:defRPr>
            </a:lvl6pPr>
            <a:lvl7pPr lvl="6" rtl="0">
              <a:spcBef>
                <a:spcPts val="0"/>
              </a:spcBef>
              <a:buClr>
                <a:schemeClr val="dk2"/>
              </a:buClr>
              <a:buSzPct val="100000"/>
              <a:defRPr sz="7200" b="0">
                <a:solidFill>
                  <a:schemeClr val="dk2"/>
                </a:solidFill>
              </a:defRPr>
            </a:lvl7pPr>
            <a:lvl8pPr lvl="7" rtl="0">
              <a:spcBef>
                <a:spcPts val="0"/>
              </a:spcBef>
              <a:buClr>
                <a:schemeClr val="dk2"/>
              </a:buClr>
              <a:buSzPct val="100000"/>
              <a:defRPr sz="7200" b="0">
                <a:solidFill>
                  <a:schemeClr val="dk2"/>
                </a:solidFill>
              </a:defRPr>
            </a:lvl8pPr>
            <a:lvl9pPr lvl="8" rtl="0">
              <a:spcBef>
                <a:spcPts val="0"/>
              </a:spcBef>
              <a:buClr>
                <a:schemeClr val="dk2"/>
              </a:buClr>
              <a:buSzPct val="100000"/>
              <a:defRPr sz="7200" b="0">
                <a:solidFill>
                  <a:schemeClr val="dk2"/>
                </a:solidFill>
              </a:defRPr>
            </a:lvl9pPr>
          </a:lstStyle>
          <a:p>
            <a:endParaRPr/>
          </a:p>
        </p:txBody>
      </p:sp>
      <p:sp>
        <p:nvSpPr>
          <p:cNvPr id="101" name="Shape 10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102"/>
        <p:cNvGrpSpPr/>
        <p:nvPr/>
      </p:nvGrpSpPr>
      <p:grpSpPr>
        <a:xfrm>
          <a:off x="0" y="0"/>
          <a:ext cx="0" cy="0"/>
          <a:chOff x="0" y="0"/>
          <a:chExt cx="0" cy="0"/>
        </a:xfrm>
      </p:grpSpPr>
      <p:sp>
        <p:nvSpPr>
          <p:cNvPr id="103" name="Shape 103"/>
          <p:cNvSpPr/>
          <p:nvPr/>
        </p:nvSpPr>
        <p:spPr>
          <a:xfrm>
            <a:off x="4572000" y="0"/>
            <a:ext cx="4572000" cy="68580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cxnSp>
        <p:nvCxnSpPr>
          <p:cNvPr id="104" name="Shape 104"/>
          <p:cNvCxnSpPr/>
          <p:nvPr/>
        </p:nvCxnSpPr>
        <p:spPr>
          <a:xfrm>
            <a:off x="5029675" y="5994000"/>
            <a:ext cx="468300" cy="0"/>
          </a:xfrm>
          <a:prstGeom prst="straightConnector1">
            <a:avLst/>
          </a:prstGeom>
          <a:noFill/>
          <a:ln w="19050" cap="flat" cmpd="sng">
            <a:solidFill>
              <a:schemeClr val="lt1"/>
            </a:solidFill>
            <a:prstDash val="solid"/>
            <a:round/>
            <a:headEnd type="none" w="med" len="med"/>
            <a:tailEnd type="none" w="med" len="med"/>
          </a:ln>
        </p:spPr>
      </p:cxnSp>
      <p:sp>
        <p:nvSpPr>
          <p:cNvPr id="105" name="Shape 105"/>
          <p:cNvSpPr txBox="1">
            <a:spLocks noGrp="1"/>
          </p:cNvSpPr>
          <p:nvPr>
            <p:ph type="title"/>
          </p:nvPr>
        </p:nvSpPr>
        <p:spPr>
          <a:xfrm>
            <a:off x="265500" y="1386233"/>
            <a:ext cx="4045200" cy="2234400"/>
          </a:xfrm>
          <a:prstGeom prst="rect">
            <a:avLst/>
          </a:prstGeom>
        </p:spPr>
        <p:txBody>
          <a:bodyPr lIns="91425" tIns="91425" rIns="91425" bIns="91425" anchor="b" anchorCtr="0"/>
          <a:lstStyle>
            <a:lvl1pPr lvl="0" algn="ctr" rtl="0">
              <a:spcBef>
                <a:spcPts val="0"/>
              </a:spcBef>
              <a:buSzPct val="100000"/>
              <a:defRPr sz="5600"/>
            </a:lvl1pPr>
            <a:lvl2pPr lvl="1" algn="ctr" rtl="0">
              <a:spcBef>
                <a:spcPts val="0"/>
              </a:spcBef>
              <a:buSzPct val="100000"/>
              <a:defRPr sz="5600"/>
            </a:lvl2pPr>
            <a:lvl3pPr lvl="2" algn="ctr" rtl="0">
              <a:spcBef>
                <a:spcPts val="0"/>
              </a:spcBef>
              <a:buSzPct val="100000"/>
              <a:defRPr sz="5600"/>
            </a:lvl3pPr>
            <a:lvl4pPr lvl="3" algn="ctr" rtl="0">
              <a:spcBef>
                <a:spcPts val="0"/>
              </a:spcBef>
              <a:buSzPct val="100000"/>
              <a:defRPr sz="5600"/>
            </a:lvl4pPr>
            <a:lvl5pPr lvl="4" algn="ctr" rtl="0">
              <a:spcBef>
                <a:spcPts val="0"/>
              </a:spcBef>
              <a:buSzPct val="100000"/>
              <a:defRPr sz="5600"/>
            </a:lvl5pPr>
            <a:lvl6pPr lvl="5" algn="ctr" rtl="0">
              <a:spcBef>
                <a:spcPts val="0"/>
              </a:spcBef>
              <a:buSzPct val="100000"/>
              <a:defRPr sz="5600"/>
            </a:lvl6pPr>
            <a:lvl7pPr lvl="6" algn="ctr" rtl="0">
              <a:spcBef>
                <a:spcPts val="0"/>
              </a:spcBef>
              <a:buSzPct val="100000"/>
              <a:defRPr sz="5600"/>
            </a:lvl7pPr>
            <a:lvl8pPr lvl="7" algn="ctr" rtl="0">
              <a:spcBef>
                <a:spcPts val="0"/>
              </a:spcBef>
              <a:buSzPct val="100000"/>
              <a:defRPr sz="5600"/>
            </a:lvl8pPr>
            <a:lvl9pPr lvl="8" algn="ctr" rtl="0">
              <a:spcBef>
                <a:spcPts val="0"/>
              </a:spcBef>
              <a:buSzPct val="100000"/>
              <a:defRPr sz="5600"/>
            </a:lvl9pPr>
          </a:lstStyle>
          <a:p>
            <a:endParaRPr/>
          </a:p>
        </p:txBody>
      </p:sp>
      <p:sp>
        <p:nvSpPr>
          <p:cNvPr id="106" name="Shape 106"/>
          <p:cNvSpPr txBox="1">
            <a:spLocks noGrp="1"/>
          </p:cNvSpPr>
          <p:nvPr>
            <p:ph type="subTitle" idx="1"/>
          </p:nvPr>
        </p:nvSpPr>
        <p:spPr>
          <a:xfrm>
            <a:off x="265500" y="3635833"/>
            <a:ext cx="4045200" cy="16468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800" b="0" i="0">
                <a:latin typeface="Cooper Hewitt Light" charset="0"/>
                <a:ea typeface="Cooper Hewitt Light" charset="0"/>
                <a:cs typeface="Cooper Hewitt Light" charset="0"/>
              </a:defRPr>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dirty="0"/>
          </a:p>
        </p:txBody>
      </p:sp>
      <p:sp>
        <p:nvSpPr>
          <p:cNvPr id="107" name="Shape 107"/>
          <p:cNvSpPr txBox="1">
            <a:spLocks noGrp="1"/>
          </p:cNvSpPr>
          <p:nvPr>
            <p:ph type="body" idx="2"/>
          </p:nvPr>
        </p:nvSpPr>
        <p:spPr>
          <a:xfrm>
            <a:off x="4939500" y="965600"/>
            <a:ext cx="3837000" cy="4926800"/>
          </a:xfrm>
          <a:prstGeom prst="rect">
            <a:avLst/>
          </a:prstGeom>
        </p:spPr>
        <p:txBody>
          <a:bodyPr lIns="91425" tIns="91425" rIns="91425" bIns="91425" anchor="ctr" anchorCtr="0"/>
          <a:lstStyle>
            <a:lvl1pPr lvl="0" rtl="0">
              <a:spcBef>
                <a:spcPts val="0"/>
              </a:spcBef>
              <a:buClr>
                <a:schemeClr val="lt1"/>
              </a:buClr>
              <a:defRPr b="0" i="0">
                <a:solidFill>
                  <a:schemeClr val="lt1"/>
                </a:solidFill>
                <a:latin typeface="Cooper Hewitt Light" charset="0"/>
                <a:ea typeface="Cooper Hewitt Light" charset="0"/>
                <a:cs typeface="Cooper Hewitt Light" charset="0"/>
              </a:defRPr>
            </a:lvl1pPr>
            <a:lvl2pPr lvl="1" rtl="0">
              <a:spcBef>
                <a:spcPts val="0"/>
              </a:spcBef>
              <a:buClr>
                <a:schemeClr val="lt1"/>
              </a:buClr>
              <a:defRPr>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a:endParaRPr dirty="0"/>
          </a:p>
        </p:txBody>
      </p:sp>
      <p:sp>
        <p:nvSpPr>
          <p:cNvPr id="108" name="Shape 108"/>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solidFill>
                  <a:schemeClr val="lt1"/>
                </a:solidFill>
              </a:rPr>
              <a:pPr/>
              <a:t>‹#›</a:t>
            </a:fld>
            <a:endParaRPr lang="en">
              <a:solidFill>
                <a:schemeClr val="l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1"/>
        <p:cNvGrpSpPr/>
        <p:nvPr/>
      </p:nvGrpSpPr>
      <p:grpSpPr>
        <a:xfrm>
          <a:off x="0" y="0"/>
          <a:ext cx="0" cy="0"/>
          <a:chOff x="0" y="0"/>
          <a:chExt cx="0" cy="0"/>
        </a:xfrm>
      </p:grpSpPr>
      <p:sp>
        <p:nvSpPr>
          <p:cNvPr id="22" name="Shape 22"/>
          <p:cNvSpPr/>
          <p:nvPr/>
        </p:nvSpPr>
        <p:spPr>
          <a:xfrm>
            <a:off x="-50" y="3429200"/>
            <a:ext cx="9144000" cy="34288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sp>
        <p:nvSpPr>
          <p:cNvPr id="23" name="Shape 23"/>
          <p:cNvSpPr txBox="1">
            <a:spLocks noGrp="1"/>
          </p:cNvSpPr>
          <p:nvPr>
            <p:ph type="title"/>
          </p:nvPr>
        </p:nvSpPr>
        <p:spPr>
          <a:xfrm>
            <a:off x="311700" y="1086400"/>
            <a:ext cx="8571300" cy="1256000"/>
          </a:xfrm>
          <a:prstGeom prst="rect">
            <a:avLst/>
          </a:prstGeom>
        </p:spPr>
        <p:txBody>
          <a:bodyPr lIns="91425" tIns="91425" rIns="91425" bIns="91425" anchor="ctr"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24" name="Shape 2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solidFill>
                  <a:schemeClr val="lt1"/>
                </a:solidFill>
              </a:rPr>
              <a:pPr/>
              <a:t>‹#›</a:t>
            </a:fld>
            <a:endParaRPr lang="en">
              <a:solidFill>
                <a:schemeClr val="lt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Caption">
    <p:spTree>
      <p:nvGrpSpPr>
        <p:cNvPr id="1" name="Shape 109"/>
        <p:cNvGrpSpPr/>
        <p:nvPr/>
      </p:nvGrpSpPr>
      <p:grpSpPr>
        <a:xfrm>
          <a:off x="0" y="0"/>
          <a:ext cx="0" cy="0"/>
          <a:chOff x="0" y="0"/>
          <a:chExt cx="0" cy="0"/>
        </a:xfrm>
      </p:grpSpPr>
      <p:sp>
        <p:nvSpPr>
          <p:cNvPr id="110" name="Shape 110"/>
          <p:cNvSpPr txBox="1">
            <a:spLocks noGrp="1"/>
          </p:cNvSpPr>
          <p:nvPr>
            <p:ph type="body" idx="1"/>
          </p:nvPr>
        </p:nvSpPr>
        <p:spPr>
          <a:xfrm>
            <a:off x="311700" y="5640967"/>
            <a:ext cx="5998800" cy="798400"/>
          </a:xfrm>
          <a:prstGeom prst="rect">
            <a:avLst/>
          </a:prstGeom>
        </p:spPr>
        <p:txBody>
          <a:bodyPr lIns="91425" tIns="91425" rIns="91425" bIns="91425" anchor="ctr" anchorCtr="0"/>
          <a:lstStyle>
            <a:lvl1pPr lvl="0" rtl="0">
              <a:lnSpc>
                <a:spcPct val="100000"/>
              </a:lnSpc>
              <a:spcBef>
                <a:spcPts val="0"/>
              </a:spcBef>
              <a:spcAft>
                <a:spcPts val="0"/>
              </a:spcAft>
              <a:buSzPct val="100000"/>
              <a:buFont typeface="PT Sans Narrow"/>
              <a:buNone/>
              <a:defRPr sz="3200">
                <a:latin typeface="PT Sans Narrow"/>
                <a:ea typeface="PT Sans Narrow"/>
                <a:cs typeface="PT Sans Narrow"/>
                <a:sym typeface="PT Sans Narrow"/>
              </a:defRPr>
            </a:lvl1pPr>
          </a:lstStyle>
          <a:p>
            <a:endParaRPr/>
          </a:p>
        </p:txBody>
      </p:sp>
      <p:sp>
        <p:nvSpPr>
          <p:cNvPr id="111" name="Shape 11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Big number">
    <p:spTree>
      <p:nvGrpSpPr>
        <p:cNvPr id="1" name="Shape 112"/>
        <p:cNvGrpSpPr/>
        <p:nvPr/>
      </p:nvGrpSpPr>
      <p:grpSpPr>
        <a:xfrm>
          <a:off x="0" y="0"/>
          <a:ext cx="0" cy="0"/>
          <a:chOff x="0" y="0"/>
          <a:chExt cx="0" cy="0"/>
        </a:xfrm>
      </p:grpSpPr>
      <p:sp>
        <p:nvSpPr>
          <p:cNvPr id="113" name="Shape 113"/>
          <p:cNvSpPr/>
          <p:nvPr/>
        </p:nvSpPr>
        <p:spPr>
          <a:xfrm>
            <a:off x="-75" y="6727600"/>
            <a:ext cx="9144000" cy="130400"/>
          </a:xfrm>
          <a:prstGeom prst="rect">
            <a:avLst/>
          </a:prstGeom>
          <a:solidFill>
            <a:schemeClr val="lt2"/>
          </a:solidFill>
          <a:ln>
            <a:noFill/>
          </a:ln>
        </p:spPr>
        <p:txBody>
          <a:bodyPr lIns="121900" tIns="121900" rIns="121900" bIns="121900" anchor="ctr" anchorCtr="0">
            <a:noAutofit/>
          </a:bodyPr>
          <a:lstStyle/>
          <a:p>
            <a:pPr lvl="0">
              <a:spcBef>
                <a:spcPts val="0"/>
              </a:spcBef>
              <a:buNone/>
            </a:pPr>
            <a:endParaRPr sz="1867"/>
          </a:p>
        </p:txBody>
      </p:sp>
      <p:sp>
        <p:nvSpPr>
          <p:cNvPr id="114" name="Shape 114"/>
          <p:cNvSpPr txBox="1">
            <a:spLocks noGrp="1"/>
          </p:cNvSpPr>
          <p:nvPr>
            <p:ph type="title"/>
          </p:nvPr>
        </p:nvSpPr>
        <p:spPr>
          <a:xfrm>
            <a:off x="311700" y="1739800"/>
            <a:ext cx="8520600" cy="2051200"/>
          </a:xfrm>
          <a:prstGeom prst="rect">
            <a:avLst/>
          </a:prstGeom>
        </p:spPr>
        <p:txBody>
          <a:bodyPr lIns="91425" tIns="91425" rIns="91425" bIns="91425" anchor="ctr" anchorCtr="0"/>
          <a:lstStyle>
            <a:lvl1pPr lvl="0" algn="ctr" rtl="0">
              <a:spcBef>
                <a:spcPts val="0"/>
              </a:spcBef>
              <a:buClr>
                <a:schemeClr val="accent3"/>
              </a:buClr>
              <a:buSzPct val="100000"/>
              <a:defRPr sz="17333">
                <a:solidFill>
                  <a:schemeClr val="accent3"/>
                </a:solidFill>
              </a:defRPr>
            </a:lvl1pPr>
            <a:lvl2pPr lvl="1" algn="ctr" rtl="0">
              <a:spcBef>
                <a:spcPts val="0"/>
              </a:spcBef>
              <a:buClr>
                <a:schemeClr val="accent3"/>
              </a:buClr>
              <a:buSzPct val="100000"/>
              <a:defRPr sz="17333">
                <a:solidFill>
                  <a:schemeClr val="accent3"/>
                </a:solidFill>
              </a:defRPr>
            </a:lvl2pPr>
            <a:lvl3pPr lvl="2" algn="ctr" rtl="0">
              <a:spcBef>
                <a:spcPts val="0"/>
              </a:spcBef>
              <a:buClr>
                <a:schemeClr val="accent3"/>
              </a:buClr>
              <a:buSzPct val="100000"/>
              <a:defRPr sz="17333">
                <a:solidFill>
                  <a:schemeClr val="accent3"/>
                </a:solidFill>
              </a:defRPr>
            </a:lvl3pPr>
            <a:lvl4pPr lvl="3" algn="ctr" rtl="0">
              <a:spcBef>
                <a:spcPts val="0"/>
              </a:spcBef>
              <a:buClr>
                <a:schemeClr val="accent3"/>
              </a:buClr>
              <a:buSzPct val="100000"/>
              <a:defRPr sz="17333">
                <a:solidFill>
                  <a:schemeClr val="accent3"/>
                </a:solidFill>
              </a:defRPr>
            </a:lvl4pPr>
            <a:lvl5pPr lvl="4" algn="ctr" rtl="0">
              <a:spcBef>
                <a:spcPts val="0"/>
              </a:spcBef>
              <a:buClr>
                <a:schemeClr val="accent3"/>
              </a:buClr>
              <a:buSzPct val="100000"/>
              <a:defRPr sz="17333">
                <a:solidFill>
                  <a:schemeClr val="accent3"/>
                </a:solidFill>
              </a:defRPr>
            </a:lvl5pPr>
            <a:lvl6pPr lvl="5" algn="ctr" rtl="0">
              <a:spcBef>
                <a:spcPts val="0"/>
              </a:spcBef>
              <a:buClr>
                <a:schemeClr val="accent3"/>
              </a:buClr>
              <a:buSzPct val="100000"/>
              <a:defRPr sz="17333">
                <a:solidFill>
                  <a:schemeClr val="accent3"/>
                </a:solidFill>
              </a:defRPr>
            </a:lvl6pPr>
            <a:lvl7pPr lvl="6" algn="ctr" rtl="0">
              <a:spcBef>
                <a:spcPts val="0"/>
              </a:spcBef>
              <a:buClr>
                <a:schemeClr val="accent3"/>
              </a:buClr>
              <a:buSzPct val="100000"/>
              <a:defRPr sz="17333">
                <a:solidFill>
                  <a:schemeClr val="accent3"/>
                </a:solidFill>
              </a:defRPr>
            </a:lvl7pPr>
            <a:lvl8pPr lvl="7" algn="ctr" rtl="0">
              <a:spcBef>
                <a:spcPts val="0"/>
              </a:spcBef>
              <a:buClr>
                <a:schemeClr val="accent3"/>
              </a:buClr>
              <a:buSzPct val="100000"/>
              <a:defRPr sz="17333">
                <a:solidFill>
                  <a:schemeClr val="accent3"/>
                </a:solidFill>
              </a:defRPr>
            </a:lvl8pPr>
            <a:lvl9pPr lvl="8" algn="ctr" rtl="0">
              <a:spcBef>
                <a:spcPts val="0"/>
              </a:spcBef>
              <a:buClr>
                <a:schemeClr val="accent3"/>
              </a:buClr>
              <a:buSzPct val="100000"/>
              <a:defRPr sz="17333">
                <a:solidFill>
                  <a:schemeClr val="accent3"/>
                </a:solidFill>
              </a:defRPr>
            </a:lvl9pPr>
          </a:lstStyle>
          <a:p>
            <a:endParaRPr/>
          </a:p>
        </p:txBody>
      </p:sp>
      <p:sp>
        <p:nvSpPr>
          <p:cNvPr id="115" name="Shape 115"/>
          <p:cNvSpPr txBox="1">
            <a:spLocks noGrp="1"/>
          </p:cNvSpPr>
          <p:nvPr>
            <p:ph type="body" idx="1"/>
          </p:nvPr>
        </p:nvSpPr>
        <p:spPr>
          <a:xfrm>
            <a:off x="311700" y="3994200"/>
            <a:ext cx="8520600" cy="1428800"/>
          </a:xfrm>
          <a:prstGeom prst="rect">
            <a:avLst/>
          </a:prstGeom>
        </p:spPr>
        <p:txBody>
          <a:bodyPr lIns="91425" tIns="91425" rIns="91425" bIns="91425" anchor="t" anchorCtr="0"/>
          <a:lstStyle>
            <a:lvl1pPr lvl="0" algn="ctr" rtl="0">
              <a:spcBef>
                <a:spcPts val="0"/>
              </a:spcBef>
              <a:defRPr b="0" i="0">
                <a:latin typeface="Cooper Hewitt Light" charset="0"/>
                <a:ea typeface="Cooper Hewitt Light" charset="0"/>
                <a:cs typeface="Cooper Hewitt Light" charset="0"/>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dirty="0"/>
          </a:p>
        </p:txBody>
      </p:sp>
      <p:sp>
        <p:nvSpPr>
          <p:cNvPr id="116" name="Shape 116"/>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17"/>
        <p:cNvGrpSpPr/>
        <p:nvPr/>
      </p:nvGrpSpPr>
      <p:grpSpPr>
        <a:xfrm>
          <a:off x="0" y="0"/>
          <a:ext cx="0" cy="0"/>
          <a:chOff x="0" y="0"/>
          <a:chExt cx="0" cy="0"/>
        </a:xfrm>
      </p:grpSpPr>
      <p:sp>
        <p:nvSpPr>
          <p:cNvPr id="118" name="Shape 118"/>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5"/>
        <p:cNvGrpSpPr/>
        <p:nvPr/>
      </p:nvGrpSpPr>
      <p:grpSpPr>
        <a:xfrm>
          <a:off x="0" y="0"/>
          <a:ext cx="0" cy="0"/>
          <a:chOff x="0" y="0"/>
          <a:chExt cx="0" cy="0"/>
        </a:xfrm>
      </p:grpSpPr>
      <p:sp>
        <p:nvSpPr>
          <p:cNvPr id="26" name="Shape 26"/>
          <p:cNvSpPr/>
          <p:nvPr/>
        </p:nvSpPr>
        <p:spPr>
          <a:xfrm>
            <a:off x="-75" y="6727600"/>
            <a:ext cx="9144000" cy="1304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sp>
        <p:nvSpPr>
          <p:cNvPr id="27" name="Shape 27"/>
          <p:cNvSpPr txBox="1">
            <a:spLocks noGrp="1"/>
          </p:cNvSpPr>
          <p:nvPr>
            <p:ph type="title"/>
          </p:nvPr>
        </p:nvSpPr>
        <p:spPr>
          <a:xfrm>
            <a:off x="311700" y="593367"/>
            <a:ext cx="8520600" cy="943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8" name="Shape 28"/>
          <p:cNvSpPr txBox="1">
            <a:spLocks noGrp="1"/>
          </p:cNvSpPr>
          <p:nvPr>
            <p:ph type="body" idx="1"/>
          </p:nvPr>
        </p:nvSpPr>
        <p:spPr>
          <a:xfrm>
            <a:off x="311700" y="1688433"/>
            <a:ext cx="8520600" cy="4403600"/>
          </a:xfrm>
          <a:prstGeom prst="rect">
            <a:avLst/>
          </a:prstGeom>
        </p:spPr>
        <p:txBody>
          <a:bodyPr lIns="91425" tIns="91425" rIns="91425" bIns="91425" anchor="t" anchorCtr="0"/>
          <a:lstStyle>
            <a:lvl1pPr lvl="0">
              <a:spcBef>
                <a:spcPts val="0"/>
              </a:spcBef>
              <a:buSzPct val="100000"/>
              <a:defRPr sz="3200" b="0" i="0">
                <a:latin typeface="Cooper Hewitt Light" charset="0"/>
                <a:ea typeface="Cooper Hewitt Light" charset="0"/>
                <a:cs typeface="Cooper Hewitt Light"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29" name="Shape 29"/>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700" y="593367"/>
            <a:ext cx="8520600" cy="943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 name="Shape 32"/>
          <p:cNvSpPr txBox="1">
            <a:spLocks noGrp="1"/>
          </p:cNvSpPr>
          <p:nvPr>
            <p:ph type="body" idx="1"/>
          </p:nvPr>
        </p:nvSpPr>
        <p:spPr>
          <a:xfrm>
            <a:off x="311700" y="1688233"/>
            <a:ext cx="3999900" cy="4403600"/>
          </a:xfrm>
          <a:prstGeom prst="rect">
            <a:avLst/>
          </a:prstGeom>
        </p:spPr>
        <p:txBody>
          <a:bodyPr lIns="91425" tIns="91425" rIns="91425" bIns="91425" anchor="t" anchorCtr="0"/>
          <a:lstStyle>
            <a:lvl1pPr lvl="0">
              <a:spcBef>
                <a:spcPts val="0"/>
              </a:spcBef>
              <a:buSzPct val="100000"/>
              <a:defRPr sz="1867" b="0" i="0">
                <a:latin typeface="Cooper Hewitt Light" charset="0"/>
                <a:ea typeface="Cooper Hewitt Light" charset="0"/>
                <a:cs typeface="Cooper Hewitt Light"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dirty="0"/>
          </a:p>
        </p:txBody>
      </p:sp>
      <p:sp>
        <p:nvSpPr>
          <p:cNvPr id="33" name="Shape 33"/>
          <p:cNvSpPr txBox="1">
            <a:spLocks noGrp="1"/>
          </p:cNvSpPr>
          <p:nvPr>
            <p:ph type="body" idx="2"/>
          </p:nvPr>
        </p:nvSpPr>
        <p:spPr>
          <a:xfrm>
            <a:off x="4832400" y="1688233"/>
            <a:ext cx="3999900" cy="4403600"/>
          </a:xfrm>
          <a:prstGeom prst="rect">
            <a:avLst/>
          </a:prstGeom>
        </p:spPr>
        <p:txBody>
          <a:bodyPr lIns="91425" tIns="91425" rIns="91425" bIns="91425" anchor="t" anchorCtr="0"/>
          <a:lstStyle>
            <a:lvl1pPr lvl="0">
              <a:spcBef>
                <a:spcPts val="0"/>
              </a:spcBef>
              <a:buSzPct val="100000"/>
              <a:defRPr sz="1867" b="0" i="0">
                <a:latin typeface="Cooper Hewitt Light" charset="0"/>
                <a:ea typeface="Cooper Hewitt Light" charset="0"/>
                <a:cs typeface="Cooper Hewitt Light"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dirty="0"/>
          </a:p>
        </p:txBody>
      </p:sp>
      <p:sp>
        <p:nvSpPr>
          <p:cNvPr id="34" name="Shape 3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311700" y="593367"/>
            <a:ext cx="8520600" cy="943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7" name="Shape 37"/>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311700" y="740800"/>
            <a:ext cx="2808000" cy="1007600"/>
          </a:xfrm>
          <a:prstGeom prst="rect">
            <a:avLst/>
          </a:prstGeom>
        </p:spPr>
        <p:txBody>
          <a:bodyPr lIns="91425" tIns="91425" rIns="91425" bIns="91425" anchor="b" anchorCtr="0"/>
          <a:lstStyle>
            <a:lvl1pPr lvl="0">
              <a:spcBef>
                <a:spcPts val="0"/>
              </a:spcBef>
              <a:buSzPct val="100000"/>
              <a:defRPr sz="3200"/>
            </a:lvl1pPr>
            <a:lvl2pPr lvl="1">
              <a:spcBef>
                <a:spcPts val="0"/>
              </a:spcBef>
              <a:buSzPct val="100000"/>
              <a:defRPr sz="3200"/>
            </a:lvl2pPr>
            <a:lvl3pPr lvl="2">
              <a:spcBef>
                <a:spcPts val="0"/>
              </a:spcBef>
              <a:buSzPct val="100000"/>
              <a:defRPr sz="3200"/>
            </a:lvl3pPr>
            <a:lvl4pPr lvl="3">
              <a:spcBef>
                <a:spcPts val="0"/>
              </a:spcBef>
              <a:buSzPct val="100000"/>
              <a:defRPr sz="3200"/>
            </a:lvl4pPr>
            <a:lvl5pPr lvl="4">
              <a:spcBef>
                <a:spcPts val="0"/>
              </a:spcBef>
              <a:buSzPct val="100000"/>
              <a:defRPr sz="3200"/>
            </a:lvl5pPr>
            <a:lvl6pPr lvl="5">
              <a:spcBef>
                <a:spcPts val="0"/>
              </a:spcBef>
              <a:buSzPct val="100000"/>
              <a:defRPr sz="3200"/>
            </a:lvl6pPr>
            <a:lvl7pPr lvl="6">
              <a:spcBef>
                <a:spcPts val="0"/>
              </a:spcBef>
              <a:buSzPct val="100000"/>
              <a:defRPr sz="3200"/>
            </a:lvl7pPr>
            <a:lvl8pPr lvl="7">
              <a:spcBef>
                <a:spcPts val="0"/>
              </a:spcBef>
              <a:buSzPct val="100000"/>
              <a:defRPr sz="3200"/>
            </a:lvl8pPr>
            <a:lvl9pPr lvl="8">
              <a:spcBef>
                <a:spcPts val="0"/>
              </a:spcBef>
              <a:buSzPct val="100000"/>
              <a:defRPr sz="3200"/>
            </a:lvl9pPr>
          </a:lstStyle>
          <a:p>
            <a:endParaRPr/>
          </a:p>
        </p:txBody>
      </p:sp>
      <p:sp>
        <p:nvSpPr>
          <p:cNvPr id="40" name="Shape 40"/>
          <p:cNvSpPr txBox="1">
            <a:spLocks noGrp="1"/>
          </p:cNvSpPr>
          <p:nvPr>
            <p:ph type="body" idx="1"/>
          </p:nvPr>
        </p:nvSpPr>
        <p:spPr>
          <a:xfrm>
            <a:off x="311700" y="1852800"/>
            <a:ext cx="2808000" cy="4239200"/>
          </a:xfrm>
          <a:prstGeom prst="rect">
            <a:avLst/>
          </a:prstGeom>
        </p:spPr>
        <p:txBody>
          <a:bodyPr lIns="91425" tIns="91425" rIns="91425" bIns="91425" anchor="t" anchorCtr="0"/>
          <a:lstStyle>
            <a:lvl1pPr lvl="0">
              <a:spcBef>
                <a:spcPts val="0"/>
              </a:spcBef>
              <a:buSzPct val="100000"/>
              <a:defRPr sz="1600" b="0" i="0">
                <a:latin typeface="Cooper Hewitt Light" charset="0"/>
                <a:ea typeface="Cooper Hewitt Light" charset="0"/>
                <a:cs typeface="Cooper Hewitt Light"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dirty="0"/>
          </a:p>
        </p:txBody>
      </p:sp>
      <p:sp>
        <p:nvSpPr>
          <p:cNvPr id="41" name="Shape 4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6"/>
        </a:solidFill>
        <a:effectLst/>
      </p:bgPr>
    </p:bg>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701800"/>
            <a:ext cx="5613600" cy="5454400"/>
          </a:xfrm>
          <a:prstGeom prst="rect">
            <a:avLst/>
          </a:prstGeom>
        </p:spPr>
        <p:txBody>
          <a:bodyPr lIns="91425" tIns="91425" rIns="91425" bIns="91425" anchor="ctr" anchorCtr="0"/>
          <a:lstStyle>
            <a:lvl1pPr lvl="0">
              <a:spcBef>
                <a:spcPts val="0"/>
              </a:spcBef>
              <a:buClr>
                <a:schemeClr val="dk2"/>
              </a:buClr>
              <a:buSzPct val="100000"/>
              <a:defRPr sz="7200" b="0">
                <a:solidFill>
                  <a:schemeClr val="dk2"/>
                </a:solidFill>
              </a:defRPr>
            </a:lvl1pPr>
            <a:lvl2pPr lvl="1">
              <a:spcBef>
                <a:spcPts val="0"/>
              </a:spcBef>
              <a:buClr>
                <a:schemeClr val="dk2"/>
              </a:buClr>
              <a:buSzPct val="100000"/>
              <a:defRPr sz="7200" b="0">
                <a:solidFill>
                  <a:schemeClr val="dk2"/>
                </a:solidFill>
              </a:defRPr>
            </a:lvl2pPr>
            <a:lvl3pPr lvl="2">
              <a:spcBef>
                <a:spcPts val="0"/>
              </a:spcBef>
              <a:buClr>
                <a:schemeClr val="dk2"/>
              </a:buClr>
              <a:buSzPct val="100000"/>
              <a:defRPr sz="7200" b="0">
                <a:solidFill>
                  <a:schemeClr val="dk2"/>
                </a:solidFill>
              </a:defRPr>
            </a:lvl3pPr>
            <a:lvl4pPr lvl="3">
              <a:spcBef>
                <a:spcPts val="0"/>
              </a:spcBef>
              <a:buClr>
                <a:schemeClr val="dk2"/>
              </a:buClr>
              <a:buSzPct val="100000"/>
              <a:defRPr sz="7200" b="0">
                <a:solidFill>
                  <a:schemeClr val="dk2"/>
                </a:solidFill>
              </a:defRPr>
            </a:lvl4pPr>
            <a:lvl5pPr lvl="4">
              <a:spcBef>
                <a:spcPts val="0"/>
              </a:spcBef>
              <a:buClr>
                <a:schemeClr val="dk2"/>
              </a:buClr>
              <a:buSzPct val="100000"/>
              <a:defRPr sz="7200" b="0">
                <a:solidFill>
                  <a:schemeClr val="dk2"/>
                </a:solidFill>
              </a:defRPr>
            </a:lvl5pPr>
            <a:lvl6pPr lvl="5">
              <a:spcBef>
                <a:spcPts val="0"/>
              </a:spcBef>
              <a:buClr>
                <a:schemeClr val="dk2"/>
              </a:buClr>
              <a:buSzPct val="100000"/>
              <a:defRPr sz="7200" b="0">
                <a:solidFill>
                  <a:schemeClr val="dk2"/>
                </a:solidFill>
              </a:defRPr>
            </a:lvl6pPr>
            <a:lvl7pPr lvl="6">
              <a:spcBef>
                <a:spcPts val="0"/>
              </a:spcBef>
              <a:buClr>
                <a:schemeClr val="dk2"/>
              </a:buClr>
              <a:buSzPct val="100000"/>
              <a:defRPr sz="7200" b="0">
                <a:solidFill>
                  <a:schemeClr val="dk2"/>
                </a:solidFill>
              </a:defRPr>
            </a:lvl7pPr>
            <a:lvl8pPr lvl="7">
              <a:spcBef>
                <a:spcPts val="0"/>
              </a:spcBef>
              <a:buClr>
                <a:schemeClr val="dk2"/>
              </a:buClr>
              <a:buSzPct val="100000"/>
              <a:defRPr sz="7200" b="0">
                <a:solidFill>
                  <a:schemeClr val="dk2"/>
                </a:solidFill>
              </a:defRPr>
            </a:lvl8pPr>
            <a:lvl9pPr lvl="8">
              <a:spcBef>
                <a:spcPts val="0"/>
              </a:spcBef>
              <a:buClr>
                <a:schemeClr val="dk2"/>
              </a:buClr>
              <a:buSzPct val="100000"/>
              <a:defRPr sz="7200" b="0">
                <a:solidFill>
                  <a:schemeClr val="dk2"/>
                </a:solidFill>
              </a:defRPr>
            </a:lvl9pPr>
          </a:lstStyle>
          <a:p>
            <a:endParaRPr/>
          </a:p>
        </p:txBody>
      </p:sp>
      <p:sp>
        <p:nvSpPr>
          <p:cNvPr id="44" name="Shape 4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5"/>
        <p:cNvGrpSpPr/>
        <p:nvPr/>
      </p:nvGrpSpPr>
      <p:grpSpPr>
        <a:xfrm>
          <a:off x="0" y="0"/>
          <a:ext cx="0" cy="0"/>
          <a:chOff x="0" y="0"/>
          <a:chExt cx="0" cy="0"/>
        </a:xfrm>
      </p:grpSpPr>
      <p:sp>
        <p:nvSpPr>
          <p:cNvPr id="46" name="Shape 46"/>
          <p:cNvSpPr/>
          <p:nvPr/>
        </p:nvSpPr>
        <p:spPr>
          <a:xfrm>
            <a:off x="4572000" y="0"/>
            <a:ext cx="4572000" cy="68580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cxnSp>
        <p:nvCxnSpPr>
          <p:cNvPr id="47" name="Shape 47"/>
          <p:cNvCxnSpPr/>
          <p:nvPr/>
        </p:nvCxnSpPr>
        <p:spPr>
          <a:xfrm>
            <a:off x="5029675" y="5994000"/>
            <a:ext cx="468300" cy="0"/>
          </a:xfrm>
          <a:prstGeom prst="straightConnector1">
            <a:avLst/>
          </a:prstGeom>
          <a:noFill/>
          <a:ln w="19050" cap="flat" cmpd="sng">
            <a:solidFill>
              <a:schemeClr val="lt1"/>
            </a:solidFill>
            <a:prstDash val="solid"/>
            <a:round/>
            <a:headEnd type="none" w="med" len="med"/>
            <a:tailEnd type="none" w="med" len="med"/>
          </a:ln>
        </p:spPr>
      </p:cxnSp>
      <p:sp>
        <p:nvSpPr>
          <p:cNvPr id="48" name="Shape 48"/>
          <p:cNvSpPr txBox="1">
            <a:spLocks noGrp="1"/>
          </p:cNvSpPr>
          <p:nvPr>
            <p:ph type="title"/>
          </p:nvPr>
        </p:nvSpPr>
        <p:spPr>
          <a:xfrm>
            <a:off x="265500" y="1386233"/>
            <a:ext cx="4045200" cy="2234400"/>
          </a:xfrm>
          <a:prstGeom prst="rect">
            <a:avLst/>
          </a:prstGeom>
        </p:spPr>
        <p:txBody>
          <a:bodyPr lIns="91425" tIns="91425" rIns="91425" bIns="91425" anchor="b" anchorCtr="0"/>
          <a:lstStyle>
            <a:lvl1pPr lvl="0" algn="ctr">
              <a:spcBef>
                <a:spcPts val="0"/>
              </a:spcBef>
              <a:buSzPct val="100000"/>
              <a:defRPr sz="5600"/>
            </a:lvl1pPr>
            <a:lvl2pPr lvl="1" algn="ctr">
              <a:spcBef>
                <a:spcPts val="0"/>
              </a:spcBef>
              <a:buSzPct val="100000"/>
              <a:defRPr sz="5600"/>
            </a:lvl2pPr>
            <a:lvl3pPr lvl="2" algn="ctr">
              <a:spcBef>
                <a:spcPts val="0"/>
              </a:spcBef>
              <a:buSzPct val="100000"/>
              <a:defRPr sz="5600"/>
            </a:lvl3pPr>
            <a:lvl4pPr lvl="3" algn="ctr">
              <a:spcBef>
                <a:spcPts val="0"/>
              </a:spcBef>
              <a:buSzPct val="100000"/>
              <a:defRPr sz="5600"/>
            </a:lvl4pPr>
            <a:lvl5pPr lvl="4" algn="ctr">
              <a:spcBef>
                <a:spcPts val="0"/>
              </a:spcBef>
              <a:buSzPct val="100000"/>
              <a:defRPr sz="5600"/>
            </a:lvl5pPr>
            <a:lvl6pPr lvl="5" algn="ctr">
              <a:spcBef>
                <a:spcPts val="0"/>
              </a:spcBef>
              <a:buSzPct val="100000"/>
              <a:defRPr sz="5600"/>
            </a:lvl6pPr>
            <a:lvl7pPr lvl="6" algn="ctr">
              <a:spcBef>
                <a:spcPts val="0"/>
              </a:spcBef>
              <a:buSzPct val="100000"/>
              <a:defRPr sz="5600"/>
            </a:lvl7pPr>
            <a:lvl8pPr lvl="7" algn="ctr">
              <a:spcBef>
                <a:spcPts val="0"/>
              </a:spcBef>
              <a:buSzPct val="100000"/>
              <a:defRPr sz="5600"/>
            </a:lvl8pPr>
            <a:lvl9pPr lvl="8" algn="ctr">
              <a:spcBef>
                <a:spcPts val="0"/>
              </a:spcBef>
              <a:buSzPct val="100000"/>
              <a:defRPr sz="5600"/>
            </a:lvl9pPr>
          </a:lstStyle>
          <a:p>
            <a:endParaRPr/>
          </a:p>
        </p:txBody>
      </p:sp>
      <p:sp>
        <p:nvSpPr>
          <p:cNvPr id="49" name="Shape 49"/>
          <p:cNvSpPr txBox="1">
            <a:spLocks noGrp="1"/>
          </p:cNvSpPr>
          <p:nvPr>
            <p:ph type="subTitle" idx="1"/>
          </p:nvPr>
        </p:nvSpPr>
        <p:spPr>
          <a:xfrm>
            <a:off x="265500" y="3635833"/>
            <a:ext cx="4045200" cy="16468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b="0" i="0">
                <a:latin typeface="Cooper Hewitt Light" charset="0"/>
                <a:ea typeface="Cooper Hewitt Light" charset="0"/>
                <a:cs typeface="Cooper Hewitt Light" charset="0"/>
              </a:defRPr>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dirty="0"/>
          </a:p>
        </p:txBody>
      </p:sp>
      <p:sp>
        <p:nvSpPr>
          <p:cNvPr id="50" name="Shape 50"/>
          <p:cNvSpPr txBox="1">
            <a:spLocks noGrp="1"/>
          </p:cNvSpPr>
          <p:nvPr>
            <p:ph type="body" idx="2"/>
          </p:nvPr>
        </p:nvSpPr>
        <p:spPr>
          <a:xfrm>
            <a:off x="4939500" y="965600"/>
            <a:ext cx="3837000" cy="4926800"/>
          </a:xfrm>
          <a:prstGeom prst="rect">
            <a:avLst/>
          </a:prstGeom>
        </p:spPr>
        <p:txBody>
          <a:bodyPr lIns="91425" tIns="91425" rIns="91425" bIns="91425" anchor="ctr" anchorCtr="0"/>
          <a:lstStyle>
            <a:lvl1pPr lvl="0">
              <a:spcBef>
                <a:spcPts val="0"/>
              </a:spcBef>
              <a:buClr>
                <a:schemeClr val="lt1"/>
              </a:buClr>
              <a:defRPr b="0" i="0">
                <a:solidFill>
                  <a:schemeClr val="lt1"/>
                </a:solidFill>
                <a:latin typeface="Cooper Hewitt Light" charset="0"/>
                <a:ea typeface="Cooper Hewitt Light" charset="0"/>
                <a:cs typeface="Cooper Hewitt Light" charset="0"/>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dirty="0"/>
          </a:p>
        </p:txBody>
      </p:sp>
      <p:sp>
        <p:nvSpPr>
          <p:cNvPr id="51" name="Shape 5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solidFill>
                  <a:schemeClr val="lt1"/>
                </a:solidFill>
              </a:rPr>
              <a:p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311700" y="5640967"/>
            <a:ext cx="5998800" cy="798400"/>
          </a:xfrm>
          <a:prstGeom prst="rect">
            <a:avLst/>
          </a:prstGeom>
        </p:spPr>
        <p:txBody>
          <a:bodyPr lIns="91425" tIns="91425" rIns="91425" bIns="91425" anchor="ctr" anchorCtr="0"/>
          <a:lstStyle>
            <a:lvl1pPr lvl="0">
              <a:lnSpc>
                <a:spcPct val="100000"/>
              </a:lnSpc>
              <a:spcBef>
                <a:spcPts val="0"/>
              </a:spcBef>
              <a:spcAft>
                <a:spcPts val="0"/>
              </a:spcAft>
              <a:buSzPct val="100000"/>
              <a:buFont typeface="PT Sans Narrow"/>
              <a:buNone/>
              <a:defRPr sz="3200">
                <a:latin typeface="PT Sans Narrow"/>
                <a:ea typeface="PT Sans Narrow"/>
                <a:cs typeface="PT Sans Narrow"/>
                <a:sym typeface="PT Sans Narrow"/>
              </a:defRPr>
            </a:lvl1pPr>
          </a:lstStyle>
          <a:p>
            <a:endParaRPr/>
          </a:p>
        </p:txBody>
      </p:sp>
      <p:sp>
        <p:nvSpPr>
          <p:cNvPr id="54" name="Shape 5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593367"/>
            <a:ext cx="8520600" cy="943200"/>
          </a:xfrm>
          <a:prstGeom prst="rect">
            <a:avLst/>
          </a:prstGeom>
          <a:noFill/>
          <a:ln>
            <a:noFill/>
          </a:ln>
        </p:spPr>
        <p:txBody>
          <a:bodyPr lIns="91425" tIns="91425" rIns="91425" bIns="91425" anchor="t" anchorCtr="0"/>
          <a:lstStyle>
            <a:lvl1pPr lv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1pPr>
            <a:lvl2pPr lvl="1">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2pPr>
            <a:lvl3pPr lvl="2">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3pPr>
            <a:lvl4pPr lvl="3">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4pPr>
            <a:lvl5pPr lvl="4">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5pPr>
            <a:lvl6pPr lvl="5">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6pPr>
            <a:lvl7pPr lvl="6">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7pPr>
            <a:lvl8pPr lvl="7">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8pPr>
            <a:lvl9pPr lvl="8">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Shape 7"/>
          <p:cNvSpPr txBox="1">
            <a:spLocks noGrp="1"/>
          </p:cNvSpPr>
          <p:nvPr>
            <p:ph type="body" idx="1"/>
          </p:nvPr>
        </p:nvSpPr>
        <p:spPr>
          <a:xfrm>
            <a:off x="311700" y="1688433"/>
            <a:ext cx="8520600" cy="44036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Open Sans"/>
              <a:defRPr sz="1800">
                <a:solidFill>
                  <a:schemeClr val="dk2"/>
                </a:solidFill>
                <a:latin typeface="Open Sans"/>
                <a:ea typeface="Open Sans"/>
                <a:cs typeface="Open Sans"/>
                <a:sym typeface="Open Sans"/>
              </a:defRPr>
            </a:lvl1pPr>
            <a:lvl2pPr lvl="1">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2pPr>
            <a:lvl3pPr lvl="2">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3pPr>
            <a:lvl4pPr lvl="3">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4pPr>
            <a:lvl5pPr lvl="4">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5pPr>
            <a:lvl6pPr lvl="5">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6pPr>
            <a:lvl7pPr lvl="6">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7pPr>
            <a:lvl8pPr lvl="7">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8pPr>
            <a:lvl9pPr lvl="8">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9pPr>
          </a:lstStyle>
          <a:p>
            <a:endParaRPr dirty="0"/>
          </a:p>
        </p:txBody>
      </p:sp>
      <p:sp>
        <p:nvSpPr>
          <p:cNvPr id="8" name="Shape 8"/>
          <p:cNvSpPr txBox="1">
            <a:spLocks noGrp="1"/>
          </p:cNvSpPr>
          <p:nvPr>
            <p:ph type="sldNum" idx="12"/>
          </p:nvPr>
        </p:nvSpPr>
        <p:spPr>
          <a:xfrm>
            <a:off x="8472457" y="6217621"/>
            <a:ext cx="548700" cy="524800"/>
          </a:xfrm>
          <a:prstGeom prst="rect">
            <a:avLst/>
          </a:prstGeom>
          <a:noFill/>
          <a:ln>
            <a:noFill/>
          </a:ln>
        </p:spPr>
        <p:txBody>
          <a:bodyPr lIns="91425" tIns="91425" rIns="91425" bIns="91425" anchor="ctr" anchorCtr="0">
            <a:noAutofit/>
          </a:bodyPr>
          <a:lstStyle>
            <a:lvl1pPr>
              <a:defRPr b="0" i="0">
                <a:latin typeface="Cooper Hewitt Light" charset="0"/>
                <a:ea typeface="Cooper Hewitt Light" charset="0"/>
                <a:cs typeface="Cooper Hewitt Light" charset="0"/>
              </a:defRPr>
            </a:lvl1pPr>
          </a:lstStyle>
          <a:p>
            <a:pPr algn="r"/>
            <a:fld id="{00000000-1234-1234-1234-123412341234}" type="slidenum">
              <a:rPr lang="en" sz="1333" smtClean="0">
                <a:solidFill>
                  <a:schemeClr val="dk2"/>
                </a:solidFill>
                <a:sym typeface="Open Sans"/>
              </a:rPr>
              <a:pPr algn="r"/>
              <a:t>‹#›</a:t>
            </a:fld>
            <a:endParaRPr lang="en" sz="1333" dirty="0">
              <a:solidFill>
                <a:schemeClr val="dk2"/>
              </a:solidFill>
              <a:sym typeface="Open Sans"/>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Cooper Hewitt Light" charset="0"/>
          <a:ea typeface="Cooper Hewitt Light" charset="0"/>
          <a:cs typeface="Cooper Hewitt Light" charset="0"/>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311700" y="593367"/>
            <a:ext cx="8520600" cy="943200"/>
          </a:xfrm>
          <a:prstGeom prst="rect">
            <a:avLst/>
          </a:prstGeom>
          <a:noFill/>
          <a:ln>
            <a:noFill/>
          </a:ln>
        </p:spPr>
        <p:txBody>
          <a:bodyPr lIns="91425" tIns="91425" rIns="91425" bIns="91425" anchor="t" anchorCtr="0"/>
          <a:lstStyle>
            <a:lvl1pPr lvl="0" rt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1pPr>
            <a:lvl2pPr lvl="1" rt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2pPr>
            <a:lvl3pPr lvl="2" rt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3pPr>
            <a:lvl4pPr lvl="3" rt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4pPr>
            <a:lvl5pPr lvl="4" rt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5pPr>
            <a:lvl6pPr lvl="5" rt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6pPr>
            <a:lvl7pPr lvl="6" rt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7pPr>
            <a:lvl8pPr lvl="7" rt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8pPr>
            <a:lvl9pPr lvl="8" rt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64" name="Shape 64"/>
          <p:cNvSpPr txBox="1">
            <a:spLocks noGrp="1"/>
          </p:cNvSpPr>
          <p:nvPr>
            <p:ph type="body" idx="1"/>
          </p:nvPr>
        </p:nvSpPr>
        <p:spPr>
          <a:xfrm>
            <a:off x="311700" y="1688433"/>
            <a:ext cx="8520600" cy="44036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dk2"/>
              </a:buClr>
              <a:buSzPct val="100000"/>
              <a:buFont typeface="Open Sans"/>
              <a:defRPr sz="1800">
                <a:solidFill>
                  <a:schemeClr val="dk2"/>
                </a:solidFill>
                <a:latin typeface="Open Sans"/>
                <a:ea typeface="Open Sans"/>
                <a:cs typeface="Open Sans"/>
                <a:sym typeface="Open Sans"/>
              </a:defRPr>
            </a:lvl1pPr>
            <a:lvl2pPr lvl="1" rtl="0">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2pPr>
            <a:lvl3pPr lvl="2" rtl="0">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3pPr>
            <a:lvl4pPr lvl="3" rtl="0">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4pPr>
            <a:lvl5pPr lvl="4" rtl="0">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5pPr>
            <a:lvl6pPr lvl="5" rtl="0">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6pPr>
            <a:lvl7pPr lvl="6" rtl="0">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7pPr>
            <a:lvl8pPr lvl="7" rtl="0">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8pPr>
            <a:lvl9pPr lvl="8" rtl="0">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9pPr>
          </a:lstStyle>
          <a:p>
            <a:endParaRPr dirty="0"/>
          </a:p>
        </p:txBody>
      </p:sp>
      <p:sp>
        <p:nvSpPr>
          <p:cNvPr id="65" name="Shape 65"/>
          <p:cNvSpPr txBox="1">
            <a:spLocks noGrp="1"/>
          </p:cNvSpPr>
          <p:nvPr>
            <p:ph type="sldNum" idx="12"/>
          </p:nvPr>
        </p:nvSpPr>
        <p:spPr>
          <a:xfrm>
            <a:off x="8472457" y="6217621"/>
            <a:ext cx="548700" cy="524800"/>
          </a:xfrm>
          <a:prstGeom prst="rect">
            <a:avLst/>
          </a:prstGeom>
          <a:noFill/>
          <a:ln>
            <a:noFill/>
          </a:ln>
        </p:spPr>
        <p:txBody>
          <a:bodyPr lIns="91425" tIns="91425" rIns="91425" bIns="91425" anchor="ctr" anchorCtr="0">
            <a:noAutofit/>
          </a:bodyPr>
          <a:lstStyle>
            <a:lvl1pPr>
              <a:defRPr b="0" i="0">
                <a:latin typeface="Cooper Hewitt Light" charset="0"/>
                <a:ea typeface="Cooper Hewitt Light" charset="0"/>
                <a:cs typeface="Cooper Hewitt Light" charset="0"/>
              </a:defRPr>
            </a:lvl1pPr>
          </a:lstStyle>
          <a:p>
            <a:pPr algn="r"/>
            <a:fld id="{00000000-1234-1234-1234-123412341234}" type="slidenum">
              <a:rPr lang="en" sz="1333" smtClean="0">
                <a:solidFill>
                  <a:schemeClr val="dk2"/>
                </a:solidFill>
                <a:sym typeface="Open Sans"/>
              </a:rPr>
              <a:pPr algn="r"/>
              <a:t>‹#›</a:t>
            </a:fld>
            <a:endParaRPr lang="en" sz="1333" dirty="0">
              <a:solidFill>
                <a:schemeClr val="dk2"/>
              </a:solidFill>
              <a:sym typeface="Open Sans"/>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Cooper Hewitt Light" charset="0"/>
          <a:ea typeface="Cooper Hewitt Light" charset="0"/>
          <a:cs typeface="Cooper Hewitt Light" charset="0"/>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9.xml.rels><?xml version="1.0" encoding="UTF-8" standalone="yes"?>
<Relationships xmlns="http://schemas.openxmlformats.org/package/2006/relationships"><Relationship Id="rId3" Type="http://schemas.openxmlformats.org/officeDocument/2006/relationships/hyperlink" Target="http://www.blackgirldangerous.org/2015/11/the-difference-between-real-solidarity-and-ally-theatre/" TargetMode="External"/><Relationship Id="rId4" Type="http://schemas.openxmlformats.org/officeDocument/2006/relationships/hyperlink" Target="https://captainawkward.com/2016/11/21/guest-post-a-post-election-guide-to-changing-hearts-and-minds/" TargetMode="External"/><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2" name="Rectangle 1"/>
          <p:cNvSpPr/>
          <p:nvPr/>
        </p:nvSpPr>
        <p:spPr>
          <a:xfrm>
            <a:off x="-1006757" y="1222963"/>
            <a:ext cx="11158780" cy="35749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67"/>
          </a:p>
        </p:txBody>
      </p:sp>
      <p:sp>
        <p:nvSpPr>
          <p:cNvPr id="123" name="Shape 123"/>
          <p:cNvSpPr txBox="1">
            <a:spLocks noGrp="1"/>
          </p:cNvSpPr>
          <p:nvPr>
            <p:ph type="ctrTitle"/>
          </p:nvPr>
        </p:nvSpPr>
        <p:spPr>
          <a:xfrm>
            <a:off x="-73027" y="3493652"/>
            <a:ext cx="9515600" cy="1363200"/>
          </a:xfrm>
          <a:prstGeom prst="rect">
            <a:avLst/>
          </a:prstGeom>
        </p:spPr>
        <p:txBody>
          <a:bodyPr lIns="121900" tIns="121900" rIns="121900" bIns="121900" anchor="b" anchorCtr="0">
            <a:noAutofit/>
          </a:bodyPr>
          <a:lstStyle/>
          <a:p>
            <a:r>
              <a:rPr lang="en-US" dirty="0" smtClean="0"/>
              <a:t>Post-Election </a:t>
            </a:r>
            <a:br>
              <a:rPr lang="en-US" dirty="0" smtClean="0"/>
            </a:br>
            <a:r>
              <a:rPr lang="en" dirty="0" smtClean="0"/>
              <a:t>Ally </a:t>
            </a:r>
            <a:r>
              <a:rPr lang="en" dirty="0"/>
              <a:t>Skills Workshop</a:t>
            </a:r>
          </a:p>
          <a:p>
            <a:r>
              <a:rPr lang="en" sz="4000" dirty="0"/>
              <a:t>Using your societal advantages for good</a:t>
            </a:r>
          </a:p>
        </p:txBody>
      </p:sp>
      <p:sp>
        <p:nvSpPr>
          <p:cNvPr id="125" name="Shape 125"/>
          <p:cNvSpPr txBox="1"/>
          <p:nvPr/>
        </p:nvSpPr>
        <p:spPr>
          <a:xfrm>
            <a:off x="1451991" y="5646469"/>
            <a:ext cx="6241348" cy="875200"/>
          </a:xfrm>
          <a:prstGeom prst="rect">
            <a:avLst/>
          </a:prstGeom>
          <a:noFill/>
          <a:ln>
            <a:noFill/>
          </a:ln>
        </p:spPr>
        <p:txBody>
          <a:bodyPr lIns="121900" tIns="121900" rIns="121900" bIns="121900" anchor="t" anchorCtr="0">
            <a:noAutofit/>
          </a:bodyPr>
          <a:lstStyle/>
          <a:p>
            <a:pPr algn="ctr"/>
            <a:r>
              <a:rPr lang="en-US" sz="1867" dirty="0">
                <a:solidFill>
                  <a:schemeClr val="bg2">
                    <a:lumMod val="50000"/>
                  </a:schemeClr>
                </a:solidFill>
                <a:latin typeface="Cooper Hewitt Light" charset="0"/>
                <a:ea typeface="Cooper Hewitt Light" charset="0"/>
                <a:cs typeface="Cooper Hewitt Light" charset="0"/>
                <a:sym typeface="Open Sans"/>
              </a:rPr>
              <a:t>Based on slides and materials developed by Val Aurora, </a:t>
            </a:r>
            <a:r>
              <a:rPr lang="en" sz="1867" dirty="0">
                <a:solidFill>
                  <a:schemeClr val="bg2">
                    <a:lumMod val="50000"/>
                  </a:schemeClr>
                </a:solidFill>
                <a:latin typeface="Cooper Hewitt Light" charset="0"/>
                <a:ea typeface="Cooper Hewitt Light" charset="0"/>
                <a:cs typeface="Cooper Hewitt Light" charset="0"/>
                <a:sym typeface="Open Sans"/>
              </a:rPr>
              <a:t>CC BY-SA Frame Shift Consulting LLC</a:t>
            </a:r>
            <a:r>
              <a:rPr lang="en-US" sz="1867" dirty="0">
                <a:solidFill>
                  <a:schemeClr val="bg2">
                    <a:lumMod val="50000"/>
                  </a:schemeClr>
                </a:solidFill>
                <a:latin typeface="Cooper Hewitt Light" charset="0"/>
                <a:ea typeface="Cooper Hewitt Light" charset="0"/>
                <a:cs typeface="Cooper Hewitt Light" charset="0"/>
                <a:sym typeface="Open Sans"/>
              </a:rPr>
              <a:t>. </a:t>
            </a:r>
          </a:p>
          <a:p>
            <a:pPr algn="ctr"/>
            <a:r>
              <a:rPr lang="en-US" sz="1867" dirty="0">
                <a:solidFill>
                  <a:schemeClr val="bg2">
                    <a:lumMod val="50000"/>
                  </a:schemeClr>
                </a:solidFill>
                <a:latin typeface="Cooper Hewitt Light" charset="0"/>
                <a:ea typeface="Cooper Hewitt Light" charset="0"/>
                <a:cs typeface="Cooper Hewitt Light" charset="0"/>
                <a:sym typeface="Open Sans"/>
              </a:rPr>
              <a:t>All other materials, CC-BY-SA Kendra Albert.</a:t>
            </a:r>
            <a:endParaRPr lang="en" sz="1867" dirty="0">
              <a:solidFill>
                <a:schemeClr val="bg2">
                  <a:lumMod val="50000"/>
                </a:schemeClr>
              </a:solidFill>
              <a:latin typeface="Cooper Hewitt Light" charset="0"/>
              <a:ea typeface="Cooper Hewitt Light" charset="0"/>
              <a:cs typeface="Cooper Hewitt Light" charset="0"/>
              <a:sym typeface="Open Sans"/>
            </a:endParaRPr>
          </a:p>
        </p:txBody>
      </p:sp>
      <p:sp>
        <p:nvSpPr>
          <p:cNvPr id="3" name="Subtitle 2"/>
          <p:cNvSpPr>
            <a:spLocks noGrp="1"/>
          </p:cNvSpPr>
          <p:nvPr>
            <p:ph type="subTitle" idx="1"/>
          </p:nvPr>
        </p:nvSpPr>
        <p:spPr/>
        <p:txBody>
          <a:bodyPr/>
          <a:lstStyle/>
          <a:p>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457667" y="520500"/>
            <a:ext cx="11360800" cy="943200"/>
          </a:xfrm>
          <a:prstGeom prst="rect">
            <a:avLst/>
          </a:prstGeom>
        </p:spPr>
        <p:txBody>
          <a:bodyPr lIns="121900" tIns="121900" rIns="121900" bIns="121900" anchor="t" anchorCtr="0">
            <a:noAutofit/>
          </a:bodyPr>
          <a:lstStyle/>
          <a:p>
            <a:r>
              <a:rPr lang="en"/>
              <a:t>More reasons allies should act more often</a:t>
            </a:r>
          </a:p>
        </p:txBody>
      </p:sp>
      <p:sp>
        <p:nvSpPr>
          <p:cNvPr id="218" name="Shape 218"/>
          <p:cNvSpPr txBox="1">
            <a:spLocks noGrp="1"/>
          </p:cNvSpPr>
          <p:nvPr>
            <p:ph type="body" idx="1"/>
          </p:nvPr>
        </p:nvSpPr>
        <p:spPr>
          <a:xfrm>
            <a:off x="643283" y="1496157"/>
            <a:ext cx="4777017" cy="4481013"/>
          </a:xfrm>
          <a:prstGeom prst="rect">
            <a:avLst/>
          </a:prstGeom>
        </p:spPr>
        <p:txBody>
          <a:bodyPr lIns="121900" tIns="121900" rIns="121900" bIns="121900" anchor="t" anchorCtr="0">
            <a:noAutofit/>
          </a:bodyPr>
          <a:lstStyle/>
          <a:p>
            <a:r>
              <a:rPr lang="en" sz="2800" dirty="0"/>
              <a:t>Allies have more power, influence, money, and energy</a:t>
            </a:r>
          </a:p>
          <a:p>
            <a:r>
              <a:rPr lang="en" sz="2800" dirty="0"/>
              <a:t>Allies may be in the majority</a:t>
            </a:r>
          </a:p>
          <a:p>
            <a:r>
              <a:rPr lang="en" sz="2800" dirty="0"/>
              <a:t>Allies </a:t>
            </a:r>
            <a:r>
              <a:rPr lang="en" sz="2800" dirty="0" smtClean="0"/>
              <a:t>can't be accused of jealousy</a:t>
            </a:r>
            <a:endParaRPr lang="en" sz="2800" dirty="0"/>
          </a:p>
          <a:p>
            <a:r>
              <a:rPr lang="en-US" sz="2800" dirty="0" smtClean="0"/>
              <a:t>Allies are often less likely to be put in physical danger</a:t>
            </a:r>
            <a:endParaRPr lang="en" sz="2800" dirty="0"/>
          </a:p>
        </p:txBody>
      </p:sp>
      <p:pic>
        <p:nvPicPr>
          <p:cNvPr id="219" name="Shape 219" descr="2743877537_18ab2644fa_o.jpg"/>
          <p:cNvPicPr preferRelativeResize="0"/>
          <p:nvPr/>
        </p:nvPicPr>
        <p:blipFill>
          <a:blip r:embed="rId3">
            <a:alphaModFix/>
          </a:blip>
          <a:stretch>
            <a:fillRect/>
          </a:stretch>
        </p:blipFill>
        <p:spPr>
          <a:xfrm>
            <a:off x="5838940" y="1584017"/>
            <a:ext cx="2787729" cy="3593911"/>
          </a:xfrm>
          <a:prstGeom prst="rect">
            <a:avLst/>
          </a:prstGeom>
          <a:noFill/>
          <a:ln>
            <a:noFill/>
          </a:ln>
        </p:spPr>
      </p:pic>
      <p:sp>
        <p:nvSpPr>
          <p:cNvPr id="220" name="Shape 220"/>
          <p:cNvSpPr txBox="1"/>
          <p:nvPr/>
        </p:nvSpPr>
        <p:spPr>
          <a:xfrm>
            <a:off x="5838940" y="5298245"/>
            <a:ext cx="4185200" cy="497600"/>
          </a:xfrm>
          <a:prstGeom prst="rect">
            <a:avLst/>
          </a:prstGeom>
          <a:noFill/>
          <a:ln>
            <a:noFill/>
          </a:ln>
        </p:spPr>
        <p:txBody>
          <a:bodyPr lIns="121900" tIns="121900" rIns="121900" bIns="121900" anchor="t" anchorCtr="0">
            <a:noAutofit/>
          </a:bodyPr>
          <a:lstStyle/>
          <a:p>
            <a:r>
              <a:rPr lang="en" dirty="0">
                <a:solidFill>
                  <a:srgbClr val="999999"/>
                </a:solidFill>
                <a:latin typeface="Cooper Hewitt Light" charset="0"/>
                <a:ea typeface="Cooper Hewitt Light" charset="0"/>
                <a:cs typeface="Cooper Hewitt Light" charset="0"/>
                <a:sym typeface="Open Sans"/>
              </a:rPr>
              <a:t>CC BY Nick https://</a:t>
            </a:r>
            <a:r>
              <a:rPr lang="en" dirty="0" err="1">
                <a:solidFill>
                  <a:srgbClr val="999999"/>
                </a:solidFill>
                <a:latin typeface="Cooper Hewitt Light" charset="0"/>
                <a:ea typeface="Cooper Hewitt Light" charset="0"/>
                <a:cs typeface="Cooper Hewitt Light" charset="0"/>
                <a:sym typeface="Open Sans"/>
              </a:rPr>
              <a:t>flic.kr</a:t>
            </a:r>
            <a:r>
              <a:rPr lang="en" dirty="0">
                <a:solidFill>
                  <a:srgbClr val="999999"/>
                </a:solidFill>
                <a:latin typeface="Cooper Hewitt Light" charset="0"/>
                <a:ea typeface="Cooper Hewitt Light" charset="0"/>
                <a:cs typeface="Cooper Hewitt Light" charset="0"/>
                <a:sym typeface="Open Sans"/>
              </a:rPr>
              <a:t>/p/5bt6cp</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342027" y="519794"/>
            <a:ext cx="11360800" cy="943200"/>
          </a:xfrm>
          <a:prstGeom prst="rect">
            <a:avLst/>
          </a:prstGeom>
        </p:spPr>
        <p:txBody>
          <a:bodyPr lIns="121900" tIns="121900" rIns="121900" bIns="121900" anchor="t" anchorCtr="0">
            <a:noAutofit/>
          </a:bodyPr>
          <a:lstStyle/>
          <a:p>
            <a:r>
              <a:rPr lang="en"/>
              <a:t>Format of the rest of the workshop</a:t>
            </a:r>
          </a:p>
        </p:txBody>
      </p:sp>
      <p:sp>
        <p:nvSpPr>
          <p:cNvPr id="234" name="Shape 234"/>
          <p:cNvSpPr txBox="1">
            <a:spLocks noGrp="1"/>
          </p:cNvSpPr>
          <p:nvPr>
            <p:ph type="body" idx="1"/>
          </p:nvPr>
        </p:nvSpPr>
        <p:spPr>
          <a:xfrm>
            <a:off x="342027" y="1462994"/>
            <a:ext cx="11360800" cy="4403600"/>
          </a:xfrm>
          <a:prstGeom prst="rect">
            <a:avLst/>
          </a:prstGeom>
        </p:spPr>
        <p:txBody>
          <a:bodyPr lIns="121900" tIns="121900" rIns="121900" bIns="121900" anchor="t" anchorCtr="0">
            <a:noAutofit/>
          </a:bodyPr>
          <a:lstStyle/>
          <a:p>
            <a:r>
              <a:rPr lang="en" sz="2800" dirty="0"/>
              <a:t>Some terminology</a:t>
            </a:r>
          </a:p>
          <a:p>
            <a:r>
              <a:rPr lang="en-US" sz="2800" dirty="0" smtClean="0"/>
              <a:t>Empathy exercise</a:t>
            </a:r>
          </a:p>
          <a:p>
            <a:r>
              <a:rPr lang="en-US" sz="2800" dirty="0" smtClean="0"/>
              <a:t>Discussion guidelines</a:t>
            </a:r>
          </a:p>
          <a:p>
            <a:r>
              <a:rPr lang="en-US" sz="2800" dirty="0" smtClean="0"/>
              <a:t>Ally Skills basics + scenarios</a:t>
            </a:r>
          </a:p>
          <a:p>
            <a:r>
              <a:rPr lang="en-US" sz="2800" dirty="0" smtClean="0"/>
              <a:t>Bystander intervention basics + scenarios</a:t>
            </a:r>
          </a:p>
          <a:p>
            <a:r>
              <a:rPr lang="en-US" sz="2800" dirty="0" smtClean="0"/>
              <a:t>Dealing with defensive people + scenarios</a:t>
            </a:r>
          </a:p>
          <a:p>
            <a:r>
              <a:rPr lang="en" sz="2800" dirty="0" smtClean="0"/>
              <a:t>Wrap-up</a:t>
            </a:r>
            <a:endParaRPr lang="en" sz="2800"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Shape 239"/>
          <p:cNvSpPr txBox="1">
            <a:spLocks noGrp="1"/>
          </p:cNvSpPr>
          <p:nvPr>
            <p:ph type="title"/>
          </p:nvPr>
        </p:nvSpPr>
        <p:spPr>
          <a:xfrm>
            <a:off x="105102" y="3245399"/>
            <a:ext cx="8923283" cy="1505277"/>
          </a:xfrm>
          <a:prstGeom prst="rect">
            <a:avLst/>
          </a:prstGeom>
        </p:spPr>
        <p:txBody>
          <a:bodyPr lIns="121900" tIns="121900" rIns="121900" bIns="121900" anchor="ctr" anchorCtr="0">
            <a:noAutofit/>
          </a:bodyPr>
          <a:lstStyle/>
          <a:p>
            <a:r>
              <a:rPr lang="en" sz="6400" dirty="0">
                <a:solidFill>
                  <a:schemeClr val="accent3"/>
                </a:solidFill>
              </a:rPr>
              <a:t>What if I make a mistake?</a:t>
            </a:r>
          </a:p>
          <a:p>
            <a:endParaRPr dirty="0"/>
          </a:p>
          <a:p>
            <a:r>
              <a:rPr lang="en" sz="6400" dirty="0">
                <a:solidFill>
                  <a:schemeClr val="lt1"/>
                </a:solidFill>
              </a:rPr>
              <a:t>Apologize, correct yourself, and move on.</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588197" y="516249"/>
            <a:ext cx="11360800" cy="943200"/>
          </a:xfrm>
          <a:prstGeom prst="rect">
            <a:avLst/>
          </a:prstGeom>
        </p:spPr>
        <p:txBody>
          <a:bodyPr lIns="121900" tIns="121900" rIns="121900" bIns="121900" anchor="t" anchorCtr="0">
            <a:noAutofit/>
          </a:bodyPr>
          <a:lstStyle/>
          <a:p>
            <a:r>
              <a:rPr lang="en"/>
              <a:t>Terminology: gender</a:t>
            </a:r>
          </a:p>
        </p:txBody>
      </p:sp>
      <p:sp>
        <p:nvSpPr>
          <p:cNvPr id="245" name="Shape 245"/>
          <p:cNvSpPr txBox="1">
            <a:spLocks noGrp="1"/>
          </p:cNvSpPr>
          <p:nvPr>
            <p:ph type="body" idx="1"/>
          </p:nvPr>
        </p:nvSpPr>
        <p:spPr>
          <a:xfrm>
            <a:off x="654299" y="1536567"/>
            <a:ext cx="8489701" cy="4403895"/>
          </a:xfrm>
          <a:prstGeom prst="rect">
            <a:avLst/>
          </a:prstGeom>
        </p:spPr>
        <p:txBody>
          <a:bodyPr lIns="121900" tIns="121900" rIns="121900" bIns="121900" anchor="t" anchorCtr="0">
            <a:noAutofit/>
          </a:bodyPr>
          <a:lstStyle/>
          <a:p>
            <a:r>
              <a:rPr lang="en" sz="2800" b="1" dirty="0"/>
              <a:t>Cis: </a:t>
            </a:r>
            <a:r>
              <a:rPr lang="en" sz="2800" dirty="0"/>
              <a:t>your gender is the same as the gender that was assigned to you at birth</a:t>
            </a:r>
          </a:p>
          <a:p>
            <a:r>
              <a:rPr lang="en" sz="2800" b="1" dirty="0"/>
              <a:t>Trans:</a:t>
            </a:r>
            <a:r>
              <a:rPr lang="en" sz="2800" dirty="0"/>
              <a:t> your gender is different than the gender that was assigned to you at birth</a:t>
            </a:r>
          </a:p>
          <a:p>
            <a:r>
              <a:rPr lang="en" sz="2800" b="1" dirty="0"/>
              <a:t>Non-binary or </a:t>
            </a:r>
            <a:r>
              <a:rPr lang="en" sz="2800" b="1" dirty="0" smtClean="0"/>
              <a:t>genderqueer</a:t>
            </a:r>
            <a:r>
              <a:rPr lang="en-US" sz="2800" b="1" dirty="0" smtClean="0"/>
              <a:t> or </a:t>
            </a:r>
            <a:r>
              <a:rPr lang="en-US" sz="2800" b="1" dirty="0" err="1" smtClean="0"/>
              <a:t>agender</a:t>
            </a:r>
            <a:r>
              <a:rPr lang="en" sz="2800" b="1" dirty="0" smtClean="0"/>
              <a:t>:</a:t>
            </a:r>
            <a:r>
              <a:rPr lang="en" sz="2800" dirty="0" smtClean="0"/>
              <a:t> </a:t>
            </a:r>
            <a:r>
              <a:rPr lang="en" sz="2800" dirty="0"/>
              <a:t>"male" or "female" doesn't describe your gender </a:t>
            </a:r>
            <a:r>
              <a:rPr lang="en" sz="2800" dirty="0" smtClean="0"/>
              <a:t>accurately</a:t>
            </a:r>
            <a:r>
              <a:rPr lang="en-US" sz="2800" dirty="0" smtClean="0"/>
              <a:t>, or you don’t identify with a gender at all</a:t>
            </a:r>
            <a:endParaRPr lang="en" sz="28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Shape 250"/>
          <p:cNvSpPr txBox="1">
            <a:spLocks noGrp="1"/>
          </p:cNvSpPr>
          <p:nvPr>
            <p:ph type="title"/>
          </p:nvPr>
        </p:nvSpPr>
        <p:spPr>
          <a:xfrm>
            <a:off x="555147" y="513878"/>
            <a:ext cx="11360800" cy="943200"/>
          </a:xfrm>
          <a:prstGeom prst="rect">
            <a:avLst/>
          </a:prstGeom>
        </p:spPr>
        <p:txBody>
          <a:bodyPr lIns="121900" tIns="121900" rIns="121900" bIns="121900" anchor="t" anchorCtr="0">
            <a:noAutofit/>
          </a:bodyPr>
          <a:lstStyle/>
          <a:p>
            <a:r>
              <a:rPr lang="en"/>
              <a:t>Terminology: gender</a:t>
            </a:r>
          </a:p>
        </p:txBody>
      </p:sp>
      <p:sp>
        <p:nvSpPr>
          <p:cNvPr id="251" name="Shape 251"/>
          <p:cNvSpPr txBox="1">
            <a:spLocks noGrp="1"/>
          </p:cNvSpPr>
          <p:nvPr>
            <p:ph type="body" idx="1"/>
          </p:nvPr>
        </p:nvSpPr>
        <p:spPr>
          <a:xfrm>
            <a:off x="555147" y="1457078"/>
            <a:ext cx="8313431" cy="4436945"/>
          </a:xfrm>
          <a:prstGeom prst="rect">
            <a:avLst/>
          </a:prstGeom>
        </p:spPr>
        <p:txBody>
          <a:bodyPr lIns="121900" tIns="121900" rIns="121900" bIns="121900" anchor="t" anchorCtr="0">
            <a:noAutofit/>
          </a:bodyPr>
          <a:lstStyle/>
          <a:p>
            <a:r>
              <a:rPr lang="en" sz="2800" dirty="0"/>
              <a:t>Use </a:t>
            </a:r>
            <a:r>
              <a:rPr lang="en" sz="2800" b="1" dirty="0"/>
              <a:t>they</a:t>
            </a:r>
            <a:r>
              <a:rPr lang="en" sz="2800" dirty="0"/>
              <a:t> instead of "he" for third person singular pronoun of unknown gender (used by Austen, Defoe, Byron, Ronald Reagan...)</a:t>
            </a:r>
          </a:p>
          <a:p>
            <a:r>
              <a:rPr lang="en" sz="2800" dirty="0"/>
              <a:t>Terms for groups of people of particular genders: </a:t>
            </a:r>
            <a:r>
              <a:rPr lang="en" sz="2800" b="1" dirty="0"/>
              <a:t>men </a:t>
            </a:r>
            <a:r>
              <a:rPr lang="en" sz="2800" dirty="0"/>
              <a:t>for cis and trans men, </a:t>
            </a:r>
            <a:r>
              <a:rPr lang="en" sz="2800" b="1" dirty="0"/>
              <a:t>women </a:t>
            </a:r>
            <a:r>
              <a:rPr lang="en" sz="2800" dirty="0"/>
              <a:t>for cis and trans women,</a:t>
            </a:r>
            <a:r>
              <a:rPr lang="en" sz="2800" b="1" dirty="0"/>
              <a:t> non-binary people/folks, cis men, trans men, cis women, trans women, people of all genders, folks, people, everyone, all, </a:t>
            </a:r>
            <a:r>
              <a:rPr lang="en" sz="2800" b="1" dirty="0" err="1"/>
              <a:t>y'all</a:t>
            </a:r>
            <a:r>
              <a:rPr lang="en" sz="2800" b="1" dirty="0"/>
              <a:t>, all </a:t>
            </a:r>
            <a:r>
              <a:rPr lang="en" sz="2800" b="1" dirty="0" err="1"/>
              <a:t>y'all</a:t>
            </a:r>
            <a:r>
              <a:rPr lang="en" sz="2800" b="1" dirty="0"/>
              <a:t>...</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478029" y="593367"/>
            <a:ext cx="11360800" cy="943200"/>
          </a:xfrm>
          <a:prstGeom prst="rect">
            <a:avLst/>
          </a:prstGeom>
        </p:spPr>
        <p:txBody>
          <a:bodyPr lIns="121900" tIns="121900" rIns="121900" bIns="121900" anchor="t" anchorCtr="0">
            <a:noAutofit/>
          </a:bodyPr>
          <a:lstStyle/>
          <a:p>
            <a:r>
              <a:rPr lang="en"/>
              <a:t>Please don’t use:</a:t>
            </a:r>
          </a:p>
        </p:txBody>
      </p:sp>
      <p:sp>
        <p:nvSpPr>
          <p:cNvPr id="257" name="Shape 257"/>
          <p:cNvSpPr txBox="1">
            <a:spLocks noGrp="1"/>
          </p:cNvSpPr>
          <p:nvPr>
            <p:ph type="body" idx="1"/>
          </p:nvPr>
        </p:nvSpPr>
        <p:spPr>
          <a:xfrm>
            <a:off x="478029" y="1536567"/>
            <a:ext cx="8148178" cy="4492030"/>
          </a:xfrm>
          <a:prstGeom prst="rect">
            <a:avLst/>
          </a:prstGeom>
        </p:spPr>
        <p:txBody>
          <a:bodyPr lIns="121900" tIns="121900" rIns="121900" bIns="121900" anchor="t" anchorCtr="0">
            <a:noAutofit/>
          </a:bodyPr>
          <a:lstStyle/>
          <a:p>
            <a:r>
              <a:rPr lang="en" sz="2800" b="1" dirty="0"/>
              <a:t>Girls</a:t>
            </a:r>
            <a:r>
              <a:rPr lang="en" sz="2800" dirty="0"/>
              <a:t> for women 18 years of age and </a:t>
            </a:r>
            <a:r>
              <a:rPr lang="en" sz="2800" dirty="0" smtClean="0"/>
              <a:t>over</a:t>
            </a:r>
            <a:r>
              <a:rPr lang="en-US" sz="2800" dirty="0" smtClean="0"/>
              <a:t>.</a:t>
            </a:r>
            <a:endParaRPr lang="en" sz="2800" dirty="0"/>
          </a:p>
          <a:p>
            <a:r>
              <a:rPr lang="en" sz="2800" b="1" dirty="0"/>
              <a:t>Guys</a:t>
            </a:r>
            <a:r>
              <a:rPr lang="en" sz="2800" dirty="0"/>
              <a:t> for groups that are not all men (say "everyone" or "people</a:t>
            </a:r>
            <a:r>
              <a:rPr lang="en" sz="2800" dirty="0" smtClean="0"/>
              <a:t>")</a:t>
            </a:r>
            <a:r>
              <a:rPr lang="en-US" sz="2800" dirty="0" smtClean="0"/>
              <a:t>.</a:t>
            </a:r>
            <a:endParaRPr lang="en" sz="2800" dirty="0"/>
          </a:p>
          <a:p>
            <a:r>
              <a:rPr lang="en" sz="2800" b="1" dirty="0"/>
              <a:t>Ladies</a:t>
            </a:r>
            <a:r>
              <a:rPr lang="en" sz="2800" dirty="0"/>
              <a:t> - associated with "proper" (i.e., subservient) </a:t>
            </a:r>
            <a:r>
              <a:rPr lang="en" sz="2800" dirty="0" smtClean="0"/>
              <a:t>behavior</a:t>
            </a:r>
            <a:r>
              <a:rPr lang="en-US" sz="2800" dirty="0" smtClean="0"/>
              <a:t>.</a:t>
            </a:r>
            <a:endParaRPr lang="en" sz="2800" dirty="0"/>
          </a:p>
          <a:p>
            <a:r>
              <a:rPr lang="en" sz="2800" b="1" dirty="0"/>
              <a:t>Females</a:t>
            </a:r>
            <a:r>
              <a:rPr lang="en" sz="2800" dirty="0"/>
              <a:t> for humans - used for animals and plants too, so it is </a:t>
            </a:r>
            <a:r>
              <a:rPr lang="en" sz="2800" dirty="0" smtClean="0"/>
              <a:t>dehumanizing</a:t>
            </a:r>
            <a:r>
              <a:rPr lang="en-US" sz="2800" dirty="0" smtClean="0"/>
              <a:t>.</a:t>
            </a:r>
            <a:endParaRPr lang="en" sz="2800"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Shape 269"/>
          <p:cNvSpPr txBox="1">
            <a:spLocks noGrp="1"/>
          </p:cNvSpPr>
          <p:nvPr>
            <p:ph type="title"/>
          </p:nvPr>
        </p:nvSpPr>
        <p:spPr>
          <a:xfrm>
            <a:off x="467012" y="571333"/>
            <a:ext cx="11360800" cy="943200"/>
          </a:xfrm>
          <a:prstGeom prst="rect">
            <a:avLst/>
          </a:prstGeom>
        </p:spPr>
        <p:txBody>
          <a:bodyPr lIns="121900" tIns="121900" rIns="121900" bIns="121900" anchor="t" anchorCtr="0">
            <a:noAutofit/>
          </a:bodyPr>
          <a:lstStyle/>
          <a:p>
            <a:r>
              <a:rPr lang="en"/>
              <a:t>Please don’t use:</a:t>
            </a:r>
          </a:p>
        </p:txBody>
      </p:sp>
      <p:sp>
        <p:nvSpPr>
          <p:cNvPr id="270" name="Shape 270"/>
          <p:cNvSpPr txBox="1">
            <a:spLocks noGrp="1"/>
          </p:cNvSpPr>
          <p:nvPr>
            <p:ph type="body" idx="1"/>
          </p:nvPr>
        </p:nvSpPr>
        <p:spPr>
          <a:xfrm>
            <a:off x="467012" y="1514533"/>
            <a:ext cx="7795639" cy="4115086"/>
          </a:xfrm>
          <a:prstGeom prst="rect">
            <a:avLst/>
          </a:prstGeom>
        </p:spPr>
        <p:txBody>
          <a:bodyPr lIns="121900" tIns="121900" rIns="121900" bIns="121900" anchor="t" anchorCtr="0">
            <a:noAutofit/>
          </a:bodyPr>
          <a:lstStyle/>
          <a:p>
            <a:r>
              <a:rPr lang="en" sz="2800" b="1" dirty="0"/>
              <a:t>Transsexual</a:t>
            </a:r>
            <a:r>
              <a:rPr lang="en" sz="2800" dirty="0"/>
              <a:t> - not inclusive of all trans people</a:t>
            </a:r>
          </a:p>
          <a:p>
            <a:r>
              <a:rPr lang="en" sz="2800" b="1" dirty="0"/>
              <a:t>People with [BODY PART or CHROMOSOME] </a:t>
            </a:r>
            <a:r>
              <a:rPr lang="en" sz="2800" dirty="0"/>
              <a:t>instead of "men" or "women"</a:t>
            </a:r>
          </a:p>
          <a:p>
            <a:r>
              <a:rPr lang="en" sz="2800" b="1" dirty="0"/>
              <a:t>Exception:</a:t>
            </a:r>
            <a:r>
              <a:rPr lang="en" sz="2800" dirty="0"/>
              <a:t> members of any marginalized group can agree to call themselves whatever they want (outsiders should not assume they can use the same terms)</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533113" y="549299"/>
            <a:ext cx="11360800" cy="943200"/>
          </a:xfrm>
          <a:prstGeom prst="rect">
            <a:avLst/>
          </a:prstGeom>
        </p:spPr>
        <p:txBody>
          <a:bodyPr lIns="121900" tIns="121900" rIns="121900" bIns="121900" anchor="t" anchorCtr="0">
            <a:noAutofit/>
          </a:bodyPr>
          <a:lstStyle/>
          <a:p>
            <a:r>
              <a:rPr lang="en"/>
              <a:t>Terminology: sexuality</a:t>
            </a:r>
          </a:p>
        </p:txBody>
      </p:sp>
      <p:sp>
        <p:nvSpPr>
          <p:cNvPr id="282" name="Shape 282"/>
          <p:cNvSpPr txBox="1">
            <a:spLocks noGrp="1"/>
          </p:cNvSpPr>
          <p:nvPr>
            <p:ph type="body" idx="1"/>
          </p:nvPr>
        </p:nvSpPr>
        <p:spPr>
          <a:xfrm>
            <a:off x="533113" y="1492499"/>
            <a:ext cx="7872758" cy="4183557"/>
          </a:xfrm>
          <a:prstGeom prst="rect">
            <a:avLst/>
          </a:prstGeom>
        </p:spPr>
        <p:txBody>
          <a:bodyPr lIns="121900" tIns="121900" rIns="121900" bIns="121900" anchor="t" anchorCtr="0">
            <a:noAutofit/>
          </a:bodyPr>
          <a:lstStyle/>
          <a:p>
            <a:r>
              <a:rPr lang="en" sz="2800" b="1" dirty="0"/>
              <a:t>Straight</a:t>
            </a:r>
            <a:r>
              <a:rPr lang="en" sz="2800" dirty="0"/>
              <a:t> for women attracted primarily to men or men attracted primarily to women</a:t>
            </a:r>
          </a:p>
          <a:p>
            <a:r>
              <a:rPr lang="en" sz="2800" b="1" dirty="0"/>
              <a:t>Gay</a:t>
            </a:r>
            <a:r>
              <a:rPr lang="en" sz="2800" dirty="0"/>
              <a:t> for men or women attracted primarily to people of the same gender as themselves</a:t>
            </a:r>
          </a:p>
          <a:p>
            <a:r>
              <a:rPr lang="en" sz="2800" b="1" dirty="0"/>
              <a:t>Lesbian</a:t>
            </a:r>
            <a:r>
              <a:rPr lang="en" sz="2800" dirty="0"/>
              <a:t> for women attracted primarily to women</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489046" y="461164"/>
            <a:ext cx="11360800" cy="943200"/>
          </a:xfrm>
          <a:prstGeom prst="rect">
            <a:avLst/>
          </a:prstGeom>
        </p:spPr>
        <p:txBody>
          <a:bodyPr lIns="121900" tIns="121900" rIns="121900" bIns="121900" anchor="t" anchorCtr="0">
            <a:noAutofit/>
          </a:bodyPr>
          <a:lstStyle/>
          <a:p>
            <a:r>
              <a:rPr lang="en"/>
              <a:t>Terminology: sexuality</a:t>
            </a:r>
          </a:p>
        </p:txBody>
      </p:sp>
      <p:sp>
        <p:nvSpPr>
          <p:cNvPr id="288" name="Shape 288"/>
          <p:cNvSpPr txBox="1">
            <a:spLocks noGrp="1"/>
          </p:cNvSpPr>
          <p:nvPr>
            <p:ph type="body" idx="1"/>
          </p:nvPr>
        </p:nvSpPr>
        <p:spPr>
          <a:xfrm>
            <a:off x="489046" y="1404364"/>
            <a:ext cx="8020281" cy="4249659"/>
          </a:xfrm>
          <a:prstGeom prst="rect">
            <a:avLst/>
          </a:prstGeom>
        </p:spPr>
        <p:txBody>
          <a:bodyPr lIns="121900" tIns="121900" rIns="121900" bIns="121900" anchor="t" anchorCtr="0">
            <a:noAutofit/>
          </a:bodyPr>
          <a:lstStyle/>
          <a:p>
            <a:r>
              <a:rPr lang="en" sz="2800" b="1" dirty="0"/>
              <a:t>Bisexual</a:t>
            </a:r>
            <a:r>
              <a:rPr lang="en" sz="2800" dirty="0"/>
              <a:t> or </a:t>
            </a:r>
            <a:r>
              <a:rPr lang="en" sz="2800" b="1" dirty="0"/>
              <a:t>pansexual</a:t>
            </a:r>
            <a:r>
              <a:rPr lang="en" sz="2800" dirty="0"/>
              <a:t> for people attracted to people of any gender (debate on-going)</a:t>
            </a:r>
          </a:p>
          <a:p>
            <a:r>
              <a:rPr lang="en" sz="2800" b="1" dirty="0"/>
              <a:t>Asexual</a:t>
            </a:r>
            <a:r>
              <a:rPr lang="en" sz="2800" dirty="0"/>
              <a:t> for people with little or no sexual attraction to people of any gender</a:t>
            </a:r>
          </a:p>
          <a:p>
            <a:r>
              <a:rPr lang="en" sz="2800" b="1" dirty="0"/>
              <a:t>Queer</a:t>
            </a:r>
            <a:r>
              <a:rPr lang="en" sz="2800" dirty="0"/>
              <a:t> is a useful catch-all term for people who don't fit easily into "straight cis woman" or "straight cis man"</a:t>
            </a:r>
          </a:p>
          <a:p>
            <a:endParaRPr sz="2800"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Shape 293"/>
          <p:cNvSpPr txBox="1">
            <a:spLocks noGrp="1"/>
          </p:cNvSpPr>
          <p:nvPr>
            <p:ph type="title"/>
          </p:nvPr>
        </p:nvSpPr>
        <p:spPr>
          <a:xfrm>
            <a:off x="528810" y="604384"/>
            <a:ext cx="11360800" cy="943200"/>
          </a:xfrm>
          <a:prstGeom prst="rect">
            <a:avLst/>
          </a:prstGeom>
        </p:spPr>
        <p:txBody>
          <a:bodyPr lIns="121900" tIns="121900" rIns="121900" bIns="121900" anchor="t" anchorCtr="0">
            <a:noAutofit/>
          </a:bodyPr>
          <a:lstStyle/>
          <a:p>
            <a:r>
              <a:rPr lang="en"/>
              <a:t>Discussion guidelines for race and ethnic group</a:t>
            </a:r>
          </a:p>
        </p:txBody>
      </p:sp>
      <p:sp>
        <p:nvSpPr>
          <p:cNvPr id="294" name="Shape 294"/>
          <p:cNvSpPr txBox="1">
            <a:spLocks noGrp="1"/>
          </p:cNvSpPr>
          <p:nvPr>
            <p:ph type="body" idx="1"/>
          </p:nvPr>
        </p:nvSpPr>
        <p:spPr>
          <a:xfrm>
            <a:off x="528810" y="1547584"/>
            <a:ext cx="8097397" cy="3908136"/>
          </a:xfrm>
          <a:prstGeom prst="rect">
            <a:avLst/>
          </a:prstGeom>
        </p:spPr>
        <p:txBody>
          <a:bodyPr lIns="121900" tIns="121900" rIns="121900" bIns="121900" anchor="t" anchorCtr="0">
            <a:noAutofit/>
          </a:bodyPr>
          <a:lstStyle/>
          <a:p>
            <a:r>
              <a:rPr lang="en" sz="2800" dirty="0"/>
              <a:t>Use the term(s) for each ethnic group or race that the majority of that group prefers that outsiders </a:t>
            </a:r>
            <a:r>
              <a:rPr lang="en" sz="2800" dirty="0" smtClean="0"/>
              <a:t>use</a:t>
            </a:r>
            <a:r>
              <a:rPr lang="en-US" sz="2800" dirty="0"/>
              <a:t>.</a:t>
            </a:r>
            <a:endParaRPr lang="en" sz="2800" dirty="0"/>
          </a:p>
          <a:p>
            <a:r>
              <a:rPr lang="en" sz="2800" dirty="0"/>
              <a:t>Avoid abbreviations - just say or write the full </a:t>
            </a:r>
            <a:r>
              <a:rPr lang="en" sz="2800" dirty="0" smtClean="0"/>
              <a:t>name</a:t>
            </a:r>
            <a:r>
              <a:rPr lang="en-US" sz="2800" dirty="0" smtClean="0"/>
              <a:t>.</a:t>
            </a:r>
            <a:endParaRPr lang="en" sz="2800" dirty="0"/>
          </a:p>
          <a:p>
            <a:r>
              <a:rPr lang="en" sz="2800" dirty="0"/>
              <a:t>Don’t make generalizations about food, jobs, religion, citizenship, immigration status, languages, hobbies, etc. based on </a:t>
            </a:r>
            <a:r>
              <a:rPr lang="en" sz="2800" dirty="0" smtClean="0"/>
              <a:t>race</a:t>
            </a:r>
            <a:r>
              <a:rPr lang="en-US" sz="2800" dirty="0" smtClean="0"/>
              <a:t>.</a:t>
            </a:r>
            <a:endParaRPr lang="en" sz="2800" dirty="0"/>
          </a:p>
          <a:p>
            <a:r>
              <a:rPr lang="en" sz="2800" dirty="0"/>
              <a:t>Distinguish between citizenship and </a:t>
            </a:r>
            <a:r>
              <a:rPr lang="en" sz="2800" dirty="0" smtClean="0"/>
              <a:t>descent</a:t>
            </a:r>
            <a:r>
              <a:rPr lang="en-US" sz="2800" dirty="0" smtClean="0"/>
              <a:t>.</a:t>
            </a:r>
            <a:endParaRPr lang="en" sz="2800" dirty="0"/>
          </a:p>
          <a:p>
            <a:endParaRPr sz="28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363048" y="341118"/>
            <a:ext cx="11360800" cy="943200"/>
          </a:xfrm>
          <a:prstGeom prst="rect">
            <a:avLst/>
          </a:prstGeom>
        </p:spPr>
        <p:txBody>
          <a:bodyPr lIns="121900" tIns="121900" rIns="121900" bIns="121900" anchor="t" anchorCtr="0">
            <a:noAutofit/>
          </a:bodyPr>
          <a:lstStyle/>
          <a:p>
            <a:r>
              <a:rPr lang="en-US" dirty="0" smtClean="0"/>
              <a:t>Agenda for today:</a:t>
            </a:r>
            <a:endParaRPr lang="en" dirty="0"/>
          </a:p>
        </p:txBody>
      </p:sp>
      <p:sp>
        <p:nvSpPr>
          <p:cNvPr id="153" name="Shape 153"/>
          <p:cNvSpPr txBox="1">
            <a:spLocks noGrp="1"/>
          </p:cNvSpPr>
          <p:nvPr>
            <p:ph type="body" idx="1"/>
          </p:nvPr>
        </p:nvSpPr>
        <p:spPr>
          <a:xfrm>
            <a:off x="1046221" y="1420181"/>
            <a:ext cx="7277600" cy="4403600"/>
          </a:xfrm>
          <a:prstGeom prst="rect">
            <a:avLst/>
          </a:prstGeom>
        </p:spPr>
        <p:txBody>
          <a:bodyPr lIns="121900" tIns="121900" rIns="121900" bIns="121900" anchor="t" anchorCtr="0">
            <a:noAutofit/>
          </a:bodyPr>
          <a:lstStyle/>
          <a:p>
            <a:r>
              <a:rPr lang="en-US" dirty="0" smtClean="0"/>
              <a:t>Introduction to shared terminology</a:t>
            </a:r>
          </a:p>
          <a:p>
            <a:r>
              <a:rPr lang="en-US" dirty="0" smtClean="0"/>
              <a:t>Empathy building strategy</a:t>
            </a:r>
          </a:p>
          <a:p>
            <a:r>
              <a:rPr lang="en-US" dirty="0" smtClean="0"/>
              <a:t>“Normal” ally skills</a:t>
            </a:r>
          </a:p>
          <a:p>
            <a:r>
              <a:rPr lang="en-US" dirty="0" smtClean="0"/>
              <a:t>Bystander intervention skills</a:t>
            </a:r>
          </a:p>
          <a:p>
            <a:r>
              <a:rPr lang="en-US" dirty="0" smtClean="0"/>
              <a:t>Defensive people skills</a:t>
            </a:r>
          </a:p>
          <a:p>
            <a:r>
              <a:rPr lang="en-US" dirty="0" smtClean="0"/>
              <a:t>Wrap-up</a:t>
            </a:r>
            <a:endParaRPr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Shape 299"/>
          <p:cNvSpPr txBox="1">
            <a:spLocks noGrp="1"/>
          </p:cNvSpPr>
          <p:nvPr>
            <p:ph type="title"/>
          </p:nvPr>
        </p:nvSpPr>
        <p:spPr>
          <a:xfrm>
            <a:off x="411928" y="516249"/>
            <a:ext cx="11360800" cy="943200"/>
          </a:xfrm>
          <a:prstGeom prst="rect">
            <a:avLst/>
          </a:prstGeom>
        </p:spPr>
        <p:txBody>
          <a:bodyPr lIns="121900" tIns="121900" rIns="121900" bIns="121900" anchor="t" anchorCtr="0">
            <a:noAutofit/>
          </a:bodyPr>
          <a:lstStyle/>
          <a:p>
            <a:r>
              <a:rPr lang="en"/>
              <a:t>Some commonly used terms for North Americans</a:t>
            </a:r>
          </a:p>
        </p:txBody>
      </p:sp>
      <p:sp>
        <p:nvSpPr>
          <p:cNvPr id="300" name="Shape 300"/>
          <p:cNvSpPr txBox="1">
            <a:spLocks noGrp="1"/>
          </p:cNvSpPr>
          <p:nvPr>
            <p:ph type="body" idx="1"/>
          </p:nvPr>
        </p:nvSpPr>
        <p:spPr>
          <a:xfrm>
            <a:off x="411928" y="1459449"/>
            <a:ext cx="7799943" cy="4040338"/>
          </a:xfrm>
          <a:prstGeom prst="rect">
            <a:avLst/>
          </a:prstGeom>
        </p:spPr>
        <p:txBody>
          <a:bodyPr lIns="121900" tIns="121900" rIns="121900" bIns="121900" anchor="t" anchorCtr="0">
            <a:noAutofit/>
          </a:bodyPr>
          <a:lstStyle/>
          <a:p>
            <a:r>
              <a:rPr lang="en" sz="2400" dirty="0"/>
              <a:t>People of color, white, Black, Latina/Latino/</a:t>
            </a:r>
            <a:r>
              <a:rPr lang="en" sz="2400" dirty="0" err="1"/>
              <a:t>Latinx</a:t>
            </a:r>
            <a:r>
              <a:rPr lang="en" sz="2400" dirty="0"/>
              <a:t>, Asian, Asian &amp; Pacific Islander (API), south Asian, east Asian</a:t>
            </a:r>
          </a:p>
          <a:p>
            <a:r>
              <a:rPr lang="en" sz="2400" dirty="0"/>
              <a:t>Use specific tribe name if possible, otherwise:</a:t>
            </a:r>
          </a:p>
          <a:p>
            <a:pPr marL="609585" indent="-491054">
              <a:buFont typeface="Arial" charset="0"/>
              <a:buChar char="•"/>
            </a:pPr>
            <a:r>
              <a:rPr lang="en" sz="2400" dirty="0"/>
              <a:t>Native Americans for indigenous peoples of mainland U.S.</a:t>
            </a:r>
          </a:p>
          <a:p>
            <a:pPr marL="609585" indent="-491054">
              <a:buFont typeface="Arial" charset="0"/>
              <a:buChar char="•"/>
            </a:pPr>
            <a:r>
              <a:rPr lang="en" sz="2400" dirty="0"/>
              <a:t>First Nations for indigenous peoples of Canada</a:t>
            </a:r>
          </a:p>
          <a:p>
            <a:pPr marL="609585" indent="-491054">
              <a:buFont typeface="Arial" charset="0"/>
              <a:buChar char="•"/>
            </a:pPr>
            <a:r>
              <a:rPr lang="en" sz="2400" dirty="0"/>
              <a:t>Native Hawaiians for indigenous peoples of Hawaii</a:t>
            </a:r>
          </a:p>
          <a:p>
            <a:pPr marL="609585" indent="-491054">
              <a:buFont typeface="Arial" charset="0"/>
              <a:buChar char="•"/>
            </a:pPr>
            <a:r>
              <a:rPr lang="en" sz="2400" dirty="0"/>
              <a:t>Alaskan Natives for indigenous peoples of </a:t>
            </a:r>
            <a:r>
              <a:rPr lang="en" sz="2400" dirty="0" smtClean="0"/>
              <a:t>Alaska</a:t>
            </a:r>
            <a:endParaRPr lang="en" sz="24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Shape 305"/>
          <p:cNvSpPr txBox="1">
            <a:spLocks noGrp="1"/>
          </p:cNvSpPr>
          <p:nvPr>
            <p:ph type="title"/>
          </p:nvPr>
        </p:nvSpPr>
        <p:spPr>
          <a:xfrm>
            <a:off x="279725" y="577876"/>
            <a:ext cx="11360800" cy="943200"/>
          </a:xfrm>
          <a:prstGeom prst="rect">
            <a:avLst/>
          </a:prstGeom>
        </p:spPr>
        <p:txBody>
          <a:bodyPr lIns="121900" tIns="121900" rIns="121900" bIns="121900" anchor="t" anchorCtr="0">
            <a:noAutofit/>
          </a:bodyPr>
          <a:lstStyle/>
          <a:p>
            <a:r>
              <a:rPr lang="en"/>
              <a:t>Discussion guidelines for race</a:t>
            </a:r>
          </a:p>
        </p:txBody>
      </p:sp>
      <p:sp>
        <p:nvSpPr>
          <p:cNvPr id="306" name="Shape 306"/>
          <p:cNvSpPr txBox="1">
            <a:spLocks noGrp="1"/>
          </p:cNvSpPr>
          <p:nvPr>
            <p:ph type="body" idx="1"/>
          </p:nvPr>
        </p:nvSpPr>
        <p:spPr>
          <a:xfrm>
            <a:off x="279725" y="1476399"/>
            <a:ext cx="5471080" cy="4370844"/>
          </a:xfrm>
          <a:prstGeom prst="rect">
            <a:avLst/>
          </a:prstGeom>
        </p:spPr>
        <p:txBody>
          <a:bodyPr lIns="121900" tIns="121900" rIns="121900" bIns="121900" anchor="t" anchorCtr="0">
            <a:noAutofit/>
          </a:bodyPr>
          <a:lstStyle/>
          <a:p>
            <a:r>
              <a:rPr lang="en" sz="2800" dirty="0"/>
              <a:t>Dog whistles: dogs can hear them but people can't</a:t>
            </a:r>
          </a:p>
          <a:p>
            <a:r>
              <a:rPr lang="en" sz="2800" dirty="0"/>
              <a:t>Don't use "dog whistle" terms to refer to an ethnic group indirectly - e.g., "ethnic" or "urban"</a:t>
            </a:r>
          </a:p>
          <a:p>
            <a:r>
              <a:rPr lang="en" sz="2800" dirty="0"/>
              <a:t>If uncertain about term to use to refer to a specific ethnic group, </a:t>
            </a:r>
            <a:r>
              <a:rPr lang="en" sz="2800" b="1" dirty="0"/>
              <a:t>ask!</a:t>
            </a:r>
          </a:p>
        </p:txBody>
      </p:sp>
      <p:pic>
        <p:nvPicPr>
          <p:cNvPr id="307" name="Shape 307" descr="Dog_ultrasound_whistle_ID_tag.jpg"/>
          <p:cNvPicPr preferRelativeResize="0"/>
          <p:nvPr/>
        </p:nvPicPr>
        <p:blipFill rotWithShape="1">
          <a:blip r:embed="rId3">
            <a:alphaModFix/>
          </a:blip>
          <a:srcRect l="14176" t="9676" r="12331" b="18751"/>
          <a:stretch/>
        </p:blipFill>
        <p:spPr>
          <a:xfrm rot="5400000">
            <a:off x="5014768" y="1544456"/>
            <a:ext cx="4688997" cy="2974553"/>
          </a:xfrm>
          <a:prstGeom prst="rect">
            <a:avLst/>
          </a:prstGeom>
          <a:noFill/>
          <a:ln>
            <a:noFill/>
          </a:ln>
        </p:spPr>
      </p:pic>
      <p:sp>
        <p:nvSpPr>
          <p:cNvPr id="308" name="Shape 308"/>
          <p:cNvSpPr txBox="1"/>
          <p:nvPr/>
        </p:nvSpPr>
        <p:spPr>
          <a:xfrm>
            <a:off x="5162000" y="5485589"/>
            <a:ext cx="7964000" cy="929200"/>
          </a:xfrm>
          <a:prstGeom prst="rect">
            <a:avLst/>
          </a:prstGeom>
          <a:noFill/>
          <a:ln>
            <a:noFill/>
          </a:ln>
        </p:spPr>
        <p:txBody>
          <a:bodyPr lIns="121900" tIns="121900" rIns="121900" bIns="121900" anchor="t" anchorCtr="0">
            <a:noAutofit/>
          </a:bodyPr>
          <a:lstStyle/>
          <a:p>
            <a:r>
              <a:rPr lang="en" sz="1600" dirty="0">
                <a:solidFill>
                  <a:schemeClr val="lt2"/>
                </a:solidFill>
                <a:latin typeface="Cooper Hewitt Light" charset="0"/>
                <a:ea typeface="Cooper Hewitt Light" charset="0"/>
                <a:cs typeface="Cooper Hewitt Light" charset="0"/>
                <a:sym typeface="Open Sans"/>
              </a:rPr>
              <a:t>CC BY-SA Turbojet on Wikimedia Commons</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Shape 313"/>
          <p:cNvSpPr txBox="1">
            <a:spLocks noGrp="1"/>
          </p:cNvSpPr>
          <p:nvPr>
            <p:ph type="title"/>
          </p:nvPr>
        </p:nvSpPr>
        <p:spPr>
          <a:xfrm>
            <a:off x="594910" y="428113"/>
            <a:ext cx="11360800" cy="943200"/>
          </a:xfrm>
          <a:prstGeom prst="rect">
            <a:avLst/>
          </a:prstGeom>
        </p:spPr>
        <p:txBody>
          <a:bodyPr lIns="121900" tIns="121900" rIns="121900" bIns="121900" anchor="t" anchorCtr="0">
            <a:noAutofit/>
          </a:bodyPr>
          <a:lstStyle/>
          <a:p>
            <a:r>
              <a:rPr lang="en"/>
              <a:t>Discussion guidelines for disability</a:t>
            </a:r>
          </a:p>
        </p:txBody>
      </p:sp>
      <p:sp>
        <p:nvSpPr>
          <p:cNvPr id="314" name="Shape 314"/>
          <p:cNvSpPr txBox="1">
            <a:spLocks noGrp="1"/>
          </p:cNvSpPr>
          <p:nvPr>
            <p:ph type="body" idx="1"/>
          </p:nvPr>
        </p:nvSpPr>
        <p:spPr>
          <a:xfrm>
            <a:off x="594910" y="1371313"/>
            <a:ext cx="8031297" cy="3828648"/>
          </a:xfrm>
          <a:prstGeom prst="rect">
            <a:avLst/>
          </a:prstGeom>
        </p:spPr>
        <p:txBody>
          <a:bodyPr lIns="121900" tIns="121900" rIns="121900" bIns="121900" anchor="t" anchorCtr="0">
            <a:noAutofit/>
          </a:bodyPr>
          <a:lstStyle/>
          <a:p>
            <a:r>
              <a:rPr lang="en" sz="2400" dirty="0"/>
              <a:t>Use </a:t>
            </a:r>
            <a:r>
              <a:rPr lang="en" sz="2400" b="1" dirty="0"/>
              <a:t>abled person</a:t>
            </a:r>
            <a:r>
              <a:rPr lang="en" sz="2400" dirty="0"/>
              <a:t>, </a:t>
            </a:r>
            <a:r>
              <a:rPr lang="en" sz="2400" b="1" dirty="0"/>
              <a:t>disabled person</a:t>
            </a:r>
            <a:r>
              <a:rPr lang="en" sz="2400" dirty="0"/>
              <a:t>, or </a:t>
            </a:r>
            <a:r>
              <a:rPr lang="en" sz="2400" b="1" dirty="0"/>
              <a:t>person with </a:t>
            </a:r>
            <a:r>
              <a:rPr lang="en" sz="2400" b="1" dirty="0" smtClean="0"/>
              <a:t>disabilities</a:t>
            </a:r>
            <a:r>
              <a:rPr lang="en-US" sz="2400" b="1" dirty="0" smtClean="0"/>
              <a:t>.</a:t>
            </a:r>
            <a:endParaRPr lang="en" sz="2400" b="1" dirty="0"/>
          </a:p>
          <a:p>
            <a:r>
              <a:rPr lang="en" sz="2400" dirty="0"/>
              <a:t>Don’t use names of specific disabilities as metaphors or similes to indicate badness (</a:t>
            </a:r>
            <a:r>
              <a:rPr lang="en" sz="2400" b="1" dirty="0"/>
              <a:t>deaf</a:t>
            </a:r>
            <a:r>
              <a:rPr lang="en" sz="2400" dirty="0"/>
              <a:t>, </a:t>
            </a:r>
            <a:r>
              <a:rPr lang="en" sz="2400" b="1" dirty="0"/>
              <a:t>blind</a:t>
            </a:r>
            <a:r>
              <a:rPr lang="en" sz="2400" dirty="0"/>
              <a:t>, etc</a:t>
            </a:r>
            <a:r>
              <a:rPr lang="en" sz="2400" dirty="0" smtClean="0"/>
              <a:t>.)</a:t>
            </a:r>
            <a:r>
              <a:rPr lang="en-US" sz="2400" dirty="0" smtClean="0"/>
              <a:t>.</a:t>
            </a:r>
            <a:endParaRPr lang="en" sz="2400" dirty="0"/>
          </a:p>
          <a:p>
            <a:r>
              <a:rPr lang="en" sz="2400" dirty="0"/>
              <a:t>Don't use at all: </a:t>
            </a:r>
            <a:r>
              <a:rPr lang="en" sz="2400" b="1" dirty="0"/>
              <a:t>lame, dumb, stupid, crazy, retard, </a:t>
            </a:r>
            <a:r>
              <a:rPr lang="en" sz="2400" dirty="0" err="1" smtClean="0"/>
              <a:t>etc</a:t>
            </a:r>
            <a:r>
              <a:rPr lang="en-US" sz="2400" dirty="0" smtClean="0"/>
              <a:t>.</a:t>
            </a:r>
            <a:endParaRPr lang="en" sz="2400" dirty="0"/>
          </a:p>
          <a:p>
            <a:r>
              <a:rPr lang="en" sz="2400" dirty="0"/>
              <a:t>Only use respectfully in cases of self-disclosure: </a:t>
            </a:r>
            <a:r>
              <a:rPr lang="en" sz="2400" b="1" dirty="0"/>
              <a:t>ADD/ADHD, </a:t>
            </a:r>
            <a:r>
              <a:rPr lang="en-US" sz="2400" b="1" dirty="0" smtClean="0"/>
              <a:t>OCD, </a:t>
            </a:r>
            <a:r>
              <a:rPr lang="en" sz="2400" b="1" dirty="0" smtClean="0"/>
              <a:t>autism </a:t>
            </a:r>
            <a:r>
              <a:rPr lang="en" sz="2400" b="1" dirty="0"/>
              <a:t>spectrum, schizophrenic, bipolar</a:t>
            </a:r>
            <a:r>
              <a:rPr lang="en" sz="2400" dirty="0"/>
              <a:t>...</a:t>
            </a:r>
          </a:p>
          <a:p>
            <a:endParaRPr sz="24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Shape 319"/>
          <p:cNvSpPr txBox="1">
            <a:spLocks noGrp="1"/>
          </p:cNvSpPr>
          <p:nvPr>
            <p:ph type="title"/>
          </p:nvPr>
        </p:nvSpPr>
        <p:spPr>
          <a:xfrm>
            <a:off x="484743" y="604384"/>
            <a:ext cx="11360800" cy="943200"/>
          </a:xfrm>
          <a:prstGeom prst="rect">
            <a:avLst/>
          </a:prstGeom>
        </p:spPr>
        <p:txBody>
          <a:bodyPr lIns="121900" tIns="121900" rIns="121900" bIns="121900" anchor="t" anchorCtr="0">
            <a:noAutofit/>
          </a:bodyPr>
          <a:lstStyle/>
          <a:p>
            <a:r>
              <a:rPr lang="en" dirty="0"/>
              <a:t>Discussion guidelines for disability</a:t>
            </a:r>
          </a:p>
        </p:txBody>
      </p:sp>
      <p:sp>
        <p:nvSpPr>
          <p:cNvPr id="320" name="Shape 320"/>
          <p:cNvSpPr txBox="1">
            <a:spLocks noGrp="1"/>
          </p:cNvSpPr>
          <p:nvPr>
            <p:ph type="body" idx="1"/>
          </p:nvPr>
        </p:nvSpPr>
        <p:spPr>
          <a:xfrm>
            <a:off x="484743" y="1547584"/>
            <a:ext cx="8207566" cy="3963220"/>
          </a:xfrm>
          <a:prstGeom prst="rect">
            <a:avLst/>
          </a:prstGeom>
        </p:spPr>
        <p:txBody>
          <a:bodyPr lIns="121900" tIns="121900" rIns="121900" bIns="121900" anchor="t" anchorCtr="0">
            <a:noAutofit/>
          </a:bodyPr>
          <a:lstStyle/>
          <a:p>
            <a:r>
              <a:rPr lang="en" sz="2800" dirty="0"/>
              <a:t>Instead use "</a:t>
            </a:r>
            <a:r>
              <a:rPr lang="en" sz="2800" b="1" dirty="0"/>
              <a:t>foolish</a:t>
            </a:r>
            <a:r>
              <a:rPr lang="en" sz="2800" dirty="0"/>
              <a:t>," "</a:t>
            </a:r>
            <a:r>
              <a:rPr lang="en" sz="2800" b="1" dirty="0"/>
              <a:t>thoughtless</a:t>
            </a:r>
            <a:r>
              <a:rPr lang="en" sz="2800" dirty="0"/>
              <a:t>," or "</a:t>
            </a:r>
            <a:r>
              <a:rPr lang="en" sz="2800" b="1" dirty="0" smtClean="0"/>
              <a:t>inconsiderate</a:t>
            </a:r>
            <a:r>
              <a:rPr lang="en-US" sz="2800" b="1" dirty="0" smtClean="0"/>
              <a:t>.</a:t>
            </a:r>
            <a:r>
              <a:rPr lang="en" sz="2800" dirty="0" smtClean="0"/>
              <a:t>"</a:t>
            </a:r>
            <a:endParaRPr lang="en" sz="2800" dirty="0"/>
          </a:p>
          <a:p>
            <a:r>
              <a:rPr lang="en" sz="2800" dirty="0"/>
              <a:t>Or a specific adjective like "</a:t>
            </a:r>
            <a:r>
              <a:rPr lang="en" sz="2800" b="1" dirty="0"/>
              <a:t>crowded</a:t>
            </a:r>
            <a:r>
              <a:rPr lang="en" sz="2800" dirty="0"/>
              <a:t>," "</a:t>
            </a:r>
            <a:r>
              <a:rPr lang="en" sz="2800" b="1" dirty="0"/>
              <a:t>disorganized</a:t>
            </a:r>
            <a:r>
              <a:rPr lang="en" sz="2800" dirty="0"/>
              <a:t>," or "</a:t>
            </a:r>
            <a:r>
              <a:rPr lang="en" sz="2800" b="1" dirty="0" smtClean="0"/>
              <a:t>annoying</a:t>
            </a:r>
            <a:r>
              <a:rPr lang="en-US" sz="2800" b="1" dirty="0" smtClean="0"/>
              <a:t>.</a:t>
            </a:r>
            <a:r>
              <a:rPr lang="en" sz="2800" dirty="0" smtClean="0"/>
              <a:t>"</a:t>
            </a:r>
            <a:endParaRPr lang="en" sz="2800" dirty="0"/>
          </a:p>
          <a:p>
            <a:r>
              <a:rPr lang="en" sz="2800" dirty="0"/>
              <a:t>It’s </a:t>
            </a:r>
            <a:r>
              <a:rPr lang="en-US" sz="2800" dirty="0" smtClean="0"/>
              <a:t>generally </a:t>
            </a:r>
            <a:r>
              <a:rPr lang="en" sz="2800" dirty="0" smtClean="0"/>
              <a:t>fine </a:t>
            </a:r>
            <a:r>
              <a:rPr lang="en" sz="2800" dirty="0"/>
              <a:t>to use figures of speech like "see what I mean" or "I hear </a:t>
            </a:r>
            <a:r>
              <a:rPr lang="en" sz="2800" dirty="0" smtClean="0"/>
              <a:t>you</a:t>
            </a:r>
            <a:r>
              <a:rPr lang="en-US" sz="2800" dirty="0" smtClean="0"/>
              <a:t>.</a:t>
            </a:r>
            <a:r>
              <a:rPr lang="en" sz="2800" dirty="0" smtClean="0"/>
              <a:t>"</a:t>
            </a:r>
            <a:endParaRPr lang="en" sz="2800"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Shape 327"/>
          <p:cNvSpPr txBox="1">
            <a:spLocks noGrp="1"/>
          </p:cNvSpPr>
          <p:nvPr>
            <p:ph type="title"/>
          </p:nvPr>
        </p:nvSpPr>
        <p:spPr>
          <a:xfrm>
            <a:off x="694062" y="527266"/>
            <a:ext cx="11360800" cy="943200"/>
          </a:xfrm>
          <a:prstGeom prst="rect">
            <a:avLst/>
          </a:prstGeom>
        </p:spPr>
        <p:txBody>
          <a:bodyPr lIns="121900" tIns="121900" rIns="121900" bIns="121900" anchor="t" anchorCtr="0">
            <a:noAutofit/>
          </a:bodyPr>
          <a:lstStyle/>
          <a:p>
            <a:r>
              <a:rPr lang="en"/>
              <a:t>Discussion guidelines for religion, class, age, etc.</a:t>
            </a:r>
          </a:p>
        </p:txBody>
      </p:sp>
      <p:sp>
        <p:nvSpPr>
          <p:cNvPr id="328" name="Shape 328"/>
          <p:cNvSpPr txBox="1">
            <a:spLocks noGrp="1"/>
          </p:cNvSpPr>
          <p:nvPr>
            <p:ph type="body" idx="1"/>
          </p:nvPr>
        </p:nvSpPr>
        <p:spPr>
          <a:xfrm>
            <a:off x="694062" y="1470466"/>
            <a:ext cx="8108415" cy="3170006"/>
          </a:xfrm>
          <a:prstGeom prst="rect">
            <a:avLst/>
          </a:prstGeom>
        </p:spPr>
        <p:txBody>
          <a:bodyPr lIns="121900" tIns="121900" rIns="121900" bIns="121900" anchor="t" anchorCtr="0">
            <a:noAutofit/>
          </a:bodyPr>
          <a:lstStyle/>
          <a:p>
            <a:r>
              <a:rPr lang="en" sz="2400" dirty="0"/>
              <a:t>Speak respectfully about religious or spiritual beliefs (but you don't need to be respectful of bigotry or intolerance)</a:t>
            </a:r>
          </a:p>
          <a:p>
            <a:r>
              <a:rPr lang="en" sz="2400" b="1" dirty="0"/>
              <a:t>https://</a:t>
            </a:r>
            <a:r>
              <a:rPr lang="en" sz="2400" b="1" dirty="0" err="1"/>
              <a:t>en.wikipedia.org</a:t>
            </a:r>
            <a:r>
              <a:rPr lang="en" sz="2400" b="1" dirty="0"/>
              <a:t>/wiki/</a:t>
            </a:r>
            <a:r>
              <a:rPr lang="en" sz="2400" b="1" dirty="0" err="1"/>
              <a:t>Paradox_of_tolerance</a:t>
            </a:r>
            <a:endParaRPr lang="en" sz="2400" b="1" dirty="0"/>
          </a:p>
          <a:p>
            <a:r>
              <a:rPr lang="en" sz="2400" dirty="0"/>
              <a:t>Don’t use stereotypes about people with lower class jobs (e.g. janitor), adults of particular ages, family role (mother, grandparent, etc.)</a:t>
            </a:r>
          </a:p>
          <a:p>
            <a:r>
              <a:rPr lang="en" sz="2400" dirty="0"/>
              <a:t>Treat caregivers of all sorts respectfully, including mothers</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Shape 333"/>
          <p:cNvSpPr txBox="1">
            <a:spLocks noGrp="1"/>
          </p:cNvSpPr>
          <p:nvPr>
            <p:ph type="title"/>
          </p:nvPr>
        </p:nvSpPr>
        <p:spPr>
          <a:xfrm>
            <a:off x="433962" y="593367"/>
            <a:ext cx="11360800" cy="943200"/>
          </a:xfrm>
          <a:prstGeom prst="rect">
            <a:avLst/>
          </a:prstGeom>
        </p:spPr>
        <p:txBody>
          <a:bodyPr lIns="121900" tIns="121900" rIns="121900" bIns="121900" anchor="t" anchorCtr="0">
            <a:noAutofit/>
          </a:bodyPr>
          <a:lstStyle/>
          <a:p>
            <a:r>
              <a:rPr lang="en"/>
              <a:t>Help us create a safer space</a:t>
            </a:r>
          </a:p>
        </p:txBody>
      </p:sp>
      <p:sp>
        <p:nvSpPr>
          <p:cNvPr id="334" name="Shape 334"/>
          <p:cNvSpPr txBox="1">
            <a:spLocks noGrp="1"/>
          </p:cNvSpPr>
          <p:nvPr>
            <p:ph type="body" idx="1"/>
          </p:nvPr>
        </p:nvSpPr>
        <p:spPr>
          <a:xfrm>
            <a:off x="433962" y="1536567"/>
            <a:ext cx="8599869" cy="4403600"/>
          </a:xfrm>
          <a:prstGeom prst="rect">
            <a:avLst/>
          </a:prstGeom>
        </p:spPr>
        <p:txBody>
          <a:bodyPr lIns="121900" tIns="121900" rIns="121900" bIns="121900" anchor="t" anchorCtr="0">
            <a:noAutofit/>
          </a:bodyPr>
          <a:lstStyle/>
          <a:p>
            <a:r>
              <a:rPr lang="en" sz="2400" dirty="0"/>
              <a:t>You may leave or return at any time, for any reason, without </a:t>
            </a:r>
            <a:r>
              <a:rPr lang="en" sz="2400" dirty="0" smtClean="0"/>
              <a:t>explanation</a:t>
            </a:r>
            <a:r>
              <a:rPr lang="en-US" sz="2400" dirty="0" smtClean="0"/>
              <a:t>.</a:t>
            </a:r>
            <a:endParaRPr lang="en" sz="2400" dirty="0"/>
          </a:p>
          <a:p>
            <a:r>
              <a:rPr lang="en" sz="2400" dirty="0"/>
              <a:t>This workshop is not </a:t>
            </a:r>
            <a:r>
              <a:rPr lang="en" sz="2400" dirty="0" smtClean="0"/>
              <a:t>recorded</a:t>
            </a:r>
            <a:r>
              <a:rPr lang="en-US" sz="2400" dirty="0" smtClean="0"/>
              <a:t>.</a:t>
            </a:r>
            <a:endParaRPr lang="en" sz="2400" dirty="0"/>
          </a:p>
          <a:p>
            <a:r>
              <a:rPr lang="en" sz="2400" dirty="0"/>
              <a:t>Everyone is here </a:t>
            </a:r>
            <a:r>
              <a:rPr lang="en" sz="2400" dirty="0" smtClean="0"/>
              <a:t>voluntarily</a:t>
            </a:r>
            <a:r>
              <a:rPr lang="en-US" sz="2400" dirty="0" smtClean="0"/>
              <a:t>.</a:t>
            </a:r>
            <a:endParaRPr lang="en" sz="2400" dirty="0"/>
          </a:p>
          <a:p>
            <a:r>
              <a:rPr lang="en" sz="2400" dirty="0"/>
              <a:t>Please anonymize when you repeat sensitive </a:t>
            </a:r>
            <a:r>
              <a:rPr lang="en" sz="2400" dirty="0" smtClean="0"/>
              <a:t>stories</a:t>
            </a:r>
            <a:r>
              <a:rPr lang="en-US" sz="2400" dirty="0" smtClean="0"/>
              <a:t>.</a:t>
            </a:r>
            <a:endParaRPr lang="en" sz="2400" dirty="0"/>
          </a:p>
          <a:p>
            <a:r>
              <a:rPr lang="en" sz="2400" dirty="0"/>
              <a:t>Share at the level of people you just met at a </a:t>
            </a:r>
            <a:r>
              <a:rPr lang="en" sz="2400" dirty="0" smtClean="0"/>
              <a:t>conference</a:t>
            </a:r>
            <a:r>
              <a:rPr lang="en-US" sz="2400" dirty="0" smtClean="0"/>
              <a:t>.</a:t>
            </a:r>
            <a:endParaRPr lang="en" sz="2400"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0" name="Shape 340"/>
          <p:cNvSpPr txBox="1">
            <a:spLocks noGrp="1"/>
          </p:cNvSpPr>
          <p:nvPr>
            <p:ph type="body" idx="1"/>
          </p:nvPr>
        </p:nvSpPr>
        <p:spPr>
          <a:xfrm>
            <a:off x="-1108400" y="1688433"/>
            <a:ext cx="11360800" cy="4403600"/>
          </a:xfrm>
          <a:prstGeom prst="rect">
            <a:avLst/>
          </a:prstGeom>
        </p:spPr>
        <p:txBody>
          <a:bodyPr lIns="121900" tIns="121900" rIns="121900" bIns="121900" anchor="t" anchorCtr="0">
            <a:noAutofit/>
          </a:bodyPr>
          <a:lstStyle/>
          <a:p>
            <a:endParaRPr sz="4000" b="1"/>
          </a:p>
          <a:p>
            <a:pPr algn="ctr"/>
            <a:r>
              <a:rPr lang="en" sz="6400" b="1">
                <a:solidFill>
                  <a:schemeClr val="accent1"/>
                </a:solidFill>
              </a:rPr>
              <a:t>Awkward...</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Shape 345"/>
          <p:cNvSpPr txBox="1">
            <a:spLocks noGrp="1"/>
          </p:cNvSpPr>
          <p:nvPr>
            <p:ph type="title"/>
          </p:nvPr>
        </p:nvSpPr>
        <p:spPr>
          <a:xfrm>
            <a:off x="-1108400" y="593367"/>
            <a:ext cx="11360800" cy="943200"/>
          </a:xfrm>
          <a:prstGeom prst="rect">
            <a:avLst/>
          </a:prstGeom>
        </p:spPr>
        <p:txBody>
          <a:bodyPr lIns="121900" tIns="121900" rIns="121900" bIns="121900" anchor="t" anchorCtr="0">
            <a:noAutofit/>
          </a:bodyPr>
          <a:lstStyle/>
          <a:p>
            <a:endParaRPr/>
          </a:p>
        </p:txBody>
      </p:sp>
      <p:sp>
        <p:nvSpPr>
          <p:cNvPr id="346" name="Shape 346"/>
          <p:cNvSpPr txBox="1">
            <a:spLocks noGrp="1"/>
          </p:cNvSpPr>
          <p:nvPr>
            <p:ph type="body" idx="1"/>
          </p:nvPr>
        </p:nvSpPr>
        <p:spPr>
          <a:xfrm>
            <a:off x="-1108400" y="1688433"/>
            <a:ext cx="11360800" cy="4403600"/>
          </a:xfrm>
          <a:prstGeom prst="rect">
            <a:avLst/>
          </a:prstGeom>
        </p:spPr>
        <p:txBody>
          <a:bodyPr lIns="121900" tIns="121900" rIns="121900" bIns="121900" anchor="t" anchorCtr="0">
            <a:noAutofit/>
          </a:bodyPr>
          <a:lstStyle/>
          <a:p>
            <a:endParaRPr/>
          </a:p>
        </p:txBody>
      </p:sp>
      <p:pic>
        <p:nvPicPr>
          <p:cNvPr id="347" name="Shape 347" descr="sneezing_cat1.jpg"/>
          <p:cNvPicPr preferRelativeResize="0"/>
          <p:nvPr/>
        </p:nvPicPr>
        <p:blipFill>
          <a:blip r:embed="rId3">
            <a:alphaModFix/>
          </a:blip>
          <a:stretch>
            <a:fillRect/>
          </a:stretch>
        </p:blipFill>
        <p:spPr>
          <a:xfrm>
            <a:off x="-1524000" y="-111391"/>
            <a:ext cx="12715432" cy="8471660"/>
          </a:xfrm>
          <a:prstGeom prst="rect">
            <a:avLst/>
          </a:prstGeom>
          <a:noFill/>
          <a:ln>
            <a:noFill/>
          </a:ln>
        </p:spPr>
      </p:pic>
      <p:sp>
        <p:nvSpPr>
          <p:cNvPr id="348" name="Shape 348"/>
          <p:cNvSpPr txBox="1"/>
          <p:nvPr/>
        </p:nvSpPr>
        <p:spPr>
          <a:xfrm>
            <a:off x="789533" y="5632367"/>
            <a:ext cx="6210800" cy="908800"/>
          </a:xfrm>
          <a:prstGeom prst="rect">
            <a:avLst/>
          </a:prstGeom>
          <a:noFill/>
          <a:ln>
            <a:noFill/>
          </a:ln>
        </p:spPr>
        <p:txBody>
          <a:bodyPr lIns="121900" tIns="121900" rIns="121900" bIns="121900" anchor="ctr" anchorCtr="0">
            <a:noAutofit/>
          </a:bodyPr>
          <a:lstStyle/>
          <a:p>
            <a:r>
              <a:rPr lang="en" sz="1867" dirty="0">
                <a:solidFill>
                  <a:schemeClr val="lt1"/>
                </a:solidFill>
                <a:latin typeface="Cooper Hewitt Light" charset="0"/>
                <a:ea typeface="Cooper Hewitt Light" charset="0"/>
                <a:cs typeface="Cooper Hewitt Light" charset="0"/>
                <a:sym typeface="Open Sans"/>
              </a:rPr>
              <a:t>CC BY Andrew </a:t>
            </a:r>
            <a:r>
              <a:rPr lang="en" sz="1867" dirty="0" err="1">
                <a:solidFill>
                  <a:schemeClr val="lt1"/>
                </a:solidFill>
                <a:latin typeface="Cooper Hewitt Light" charset="0"/>
                <a:ea typeface="Cooper Hewitt Light" charset="0"/>
                <a:cs typeface="Cooper Hewitt Light" charset="0"/>
                <a:sym typeface="Open Sans"/>
              </a:rPr>
              <a:t>Kuznetzov</a:t>
            </a:r>
            <a:r>
              <a:rPr lang="en" sz="1867" dirty="0">
                <a:solidFill>
                  <a:schemeClr val="lt1"/>
                </a:solidFill>
                <a:latin typeface="Cooper Hewitt Light" charset="0"/>
                <a:ea typeface="Cooper Hewitt Light" charset="0"/>
                <a:cs typeface="Cooper Hewitt Light" charset="0"/>
                <a:sym typeface="Open Sans"/>
              </a:rPr>
              <a:t> https://</a:t>
            </a:r>
            <a:r>
              <a:rPr lang="en" sz="1867" dirty="0" err="1">
                <a:solidFill>
                  <a:schemeClr val="lt1"/>
                </a:solidFill>
                <a:latin typeface="Cooper Hewitt Light" charset="0"/>
                <a:ea typeface="Cooper Hewitt Light" charset="0"/>
                <a:cs typeface="Cooper Hewitt Light" charset="0"/>
                <a:sym typeface="Open Sans"/>
              </a:rPr>
              <a:t>flic.kr</a:t>
            </a:r>
            <a:r>
              <a:rPr lang="en" sz="1867" dirty="0">
                <a:solidFill>
                  <a:schemeClr val="lt1"/>
                </a:solidFill>
                <a:latin typeface="Cooper Hewitt Light" charset="0"/>
                <a:ea typeface="Cooper Hewitt Light" charset="0"/>
                <a:cs typeface="Cooper Hewitt Light" charset="0"/>
                <a:sym typeface="Open Sans"/>
              </a:rPr>
              <a:t>/p/4c8Sax </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Shape 353"/>
          <p:cNvSpPr txBox="1">
            <a:spLocks noGrp="1"/>
          </p:cNvSpPr>
          <p:nvPr>
            <p:ph type="title"/>
          </p:nvPr>
        </p:nvSpPr>
        <p:spPr>
          <a:xfrm>
            <a:off x="-1108400" y="593367"/>
            <a:ext cx="11360800" cy="943200"/>
          </a:xfrm>
          <a:prstGeom prst="rect">
            <a:avLst/>
          </a:prstGeom>
        </p:spPr>
        <p:txBody>
          <a:bodyPr lIns="121900" tIns="121900" rIns="121900" bIns="121900" anchor="t" anchorCtr="0">
            <a:noAutofit/>
          </a:bodyPr>
          <a:lstStyle/>
          <a:p>
            <a:endParaRPr/>
          </a:p>
        </p:txBody>
      </p:sp>
      <p:sp>
        <p:nvSpPr>
          <p:cNvPr id="354" name="Shape 354"/>
          <p:cNvSpPr txBox="1">
            <a:spLocks noGrp="1"/>
          </p:cNvSpPr>
          <p:nvPr>
            <p:ph type="body" idx="1"/>
          </p:nvPr>
        </p:nvSpPr>
        <p:spPr>
          <a:xfrm>
            <a:off x="-1108400" y="1688433"/>
            <a:ext cx="11360800" cy="4403600"/>
          </a:xfrm>
          <a:prstGeom prst="rect">
            <a:avLst/>
          </a:prstGeom>
        </p:spPr>
        <p:txBody>
          <a:bodyPr lIns="121900" tIns="121900" rIns="121900" bIns="121900" anchor="t" anchorCtr="0">
            <a:noAutofit/>
          </a:bodyPr>
          <a:lstStyle/>
          <a:p>
            <a:endParaRPr/>
          </a:p>
        </p:txBody>
      </p:sp>
      <p:pic>
        <p:nvPicPr>
          <p:cNvPr id="355" name="Shape 355" descr="sneezing_cat2.png"/>
          <p:cNvPicPr preferRelativeResize="0"/>
          <p:nvPr/>
        </p:nvPicPr>
        <p:blipFill>
          <a:blip r:embed="rId3">
            <a:alphaModFix/>
          </a:blip>
          <a:stretch>
            <a:fillRect/>
          </a:stretch>
        </p:blipFill>
        <p:spPr>
          <a:xfrm>
            <a:off x="-1592900" y="-2107000"/>
            <a:ext cx="12081855" cy="9061399"/>
          </a:xfrm>
          <a:prstGeom prst="rect">
            <a:avLst/>
          </a:prstGeom>
          <a:noFill/>
          <a:ln>
            <a:noFill/>
          </a:ln>
        </p:spPr>
      </p:pic>
      <p:sp>
        <p:nvSpPr>
          <p:cNvPr id="356" name="Shape 356"/>
          <p:cNvSpPr txBox="1"/>
          <p:nvPr/>
        </p:nvSpPr>
        <p:spPr>
          <a:xfrm>
            <a:off x="2703733" y="6091833"/>
            <a:ext cx="5315600" cy="593200"/>
          </a:xfrm>
          <a:prstGeom prst="rect">
            <a:avLst/>
          </a:prstGeom>
          <a:noFill/>
          <a:ln>
            <a:noFill/>
          </a:ln>
        </p:spPr>
        <p:txBody>
          <a:bodyPr lIns="121900" tIns="121900" rIns="121900" bIns="121900" anchor="ctr" anchorCtr="0">
            <a:noAutofit/>
          </a:bodyPr>
          <a:lstStyle/>
          <a:p>
            <a:r>
              <a:rPr lang="en" sz="1867" dirty="0">
                <a:latin typeface="Cooper Hewitt Light" charset="0"/>
                <a:ea typeface="Cooper Hewitt Light" charset="0"/>
                <a:cs typeface="Cooper Hewitt Light" charset="0"/>
                <a:sym typeface="Open Sans"/>
              </a:rPr>
              <a:t>CC BY John of Wales https://</a:t>
            </a:r>
            <a:r>
              <a:rPr lang="en" sz="1867" dirty="0" err="1">
                <a:latin typeface="Cooper Hewitt Light" charset="0"/>
                <a:ea typeface="Cooper Hewitt Light" charset="0"/>
                <a:cs typeface="Cooper Hewitt Light" charset="0"/>
                <a:sym typeface="Open Sans"/>
              </a:rPr>
              <a:t>flic.kr</a:t>
            </a:r>
            <a:r>
              <a:rPr lang="en" sz="1867" dirty="0">
                <a:latin typeface="Cooper Hewitt Light" charset="0"/>
                <a:ea typeface="Cooper Hewitt Light" charset="0"/>
                <a:cs typeface="Cooper Hewitt Light" charset="0"/>
                <a:sym typeface="Open Sans"/>
              </a:rPr>
              <a:t>/p/</a:t>
            </a:r>
            <a:r>
              <a:rPr lang="en" sz="1867" dirty="0" err="1">
                <a:latin typeface="Cooper Hewitt Light" charset="0"/>
                <a:ea typeface="Cooper Hewitt Light" charset="0"/>
                <a:cs typeface="Cooper Hewitt Light" charset="0"/>
                <a:sym typeface="Open Sans"/>
              </a:rPr>
              <a:t>HaeRd</a:t>
            </a:r>
            <a:r>
              <a:rPr lang="en" sz="1867" dirty="0">
                <a:latin typeface="Cooper Hewitt Light" charset="0"/>
                <a:ea typeface="Cooper Hewitt Light" charset="0"/>
                <a:cs typeface="Cooper Hewitt Light" charset="0"/>
                <a:sym typeface="Open Sans"/>
              </a:rPr>
              <a:t> </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Shape 361"/>
          <p:cNvSpPr txBox="1">
            <a:spLocks noGrp="1"/>
          </p:cNvSpPr>
          <p:nvPr>
            <p:ph type="title"/>
          </p:nvPr>
        </p:nvSpPr>
        <p:spPr>
          <a:xfrm>
            <a:off x="-1108400" y="593367"/>
            <a:ext cx="11360800" cy="943200"/>
          </a:xfrm>
          <a:prstGeom prst="rect">
            <a:avLst/>
          </a:prstGeom>
        </p:spPr>
        <p:txBody>
          <a:bodyPr lIns="121900" tIns="121900" rIns="121900" bIns="121900" anchor="t" anchorCtr="0">
            <a:noAutofit/>
          </a:bodyPr>
          <a:lstStyle/>
          <a:p>
            <a:endParaRPr/>
          </a:p>
        </p:txBody>
      </p:sp>
      <p:sp>
        <p:nvSpPr>
          <p:cNvPr id="362" name="Shape 362"/>
          <p:cNvSpPr txBox="1">
            <a:spLocks noGrp="1"/>
          </p:cNvSpPr>
          <p:nvPr>
            <p:ph type="body" idx="1"/>
          </p:nvPr>
        </p:nvSpPr>
        <p:spPr>
          <a:xfrm>
            <a:off x="-1108400" y="1688433"/>
            <a:ext cx="11360800" cy="4403600"/>
          </a:xfrm>
          <a:prstGeom prst="rect">
            <a:avLst/>
          </a:prstGeom>
        </p:spPr>
        <p:txBody>
          <a:bodyPr lIns="121900" tIns="121900" rIns="121900" bIns="121900" anchor="t" anchorCtr="0">
            <a:noAutofit/>
          </a:bodyPr>
          <a:lstStyle/>
          <a:p>
            <a:endParaRPr/>
          </a:p>
        </p:txBody>
      </p:sp>
      <p:pic>
        <p:nvPicPr>
          <p:cNvPr id="363" name="Shape 363" descr="sneezing_cat3.png"/>
          <p:cNvPicPr preferRelativeResize="0"/>
          <p:nvPr/>
        </p:nvPicPr>
        <p:blipFill>
          <a:blip r:embed="rId3">
            <a:alphaModFix/>
          </a:blip>
          <a:stretch>
            <a:fillRect/>
          </a:stretch>
        </p:blipFill>
        <p:spPr>
          <a:xfrm>
            <a:off x="-304800" y="-1019503"/>
            <a:ext cx="8887326" cy="7877503"/>
          </a:xfrm>
          <a:prstGeom prst="rect">
            <a:avLst/>
          </a:prstGeom>
          <a:noFill/>
          <a:ln>
            <a:noFill/>
          </a:ln>
        </p:spPr>
      </p:pic>
      <p:sp>
        <p:nvSpPr>
          <p:cNvPr id="364" name="Shape 364"/>
          <p:cNvSpPr txBox="1"/>
          <p:nvPr/>
        </p:nvSpPr>
        <p:spPr>
          <a:xfrm>
            <a:off x="2432472" y="5390651"/>
            <a:ext cx="6362400" cy="593200"/>
          </a:xfrm>
          <a:prstGeom prst="rect">
            <a:avLst/>
          </a:prstGeom>
          <a:noFill/>
          <a:ln>
            <a:noFill/>
          </a:ln>
        </p:spPr>
        <p:txBody>
          <a:bodyPr lIns="121900" tIns="121900" rIns="121900" bIns="121900" anchor="ctr" anchorCtr="0">
            <a:noAutofit/>
          </a:bodyPr>
          <a:lstStyle/>
          <a:p>
            <a:r>
              <a:rPr lang="en" sz="1867" dirty="0">
                <a:latin typeface="Cooper Hewitt Light" charset="0"/>
                <a:ea typeface="Cooper Hewitt Light" charset="0"/>
                <a:cs typeface="Cooper Hewitt Light" charset="0"/>
                <a:sym typeface="Open Sans"/>
              </a:rPr>
              <a:t>CC BY-SA Jocelyn </a:t>
            </a:r>
            <a:r>
              <a:rPr lang="en" sz="1867" dirty="0" err="1">
                <a:latin typeface="Cooper Hewitt Light" charset="0"/>
                <a:ea typeface="Cooper Hewitt Light" charset="0"/>
                <a:cs typeface="Cooper Hewitt Light" charset="0"/>
                <a:sym typeface="Open Sans"/>
              </a:rPr>
              <a:t>Kinghorn</a:t>
            </a:r>
            <a:r>
              <a:rPr lang="en" sz="1867" dirty="0">
                <a:latin typeface="Cooper Hewitt Light" charset="0"/>
                <a:ea typeface="Cooper Hewitt Light" charset="0"/>
                <a:cs typeface="Cooper Hewitt Light" charset="0"/>
                <a:sym typeface="Open Sans"/>
              </a:rPr>
              <a:t> https://</a:t>
            </a:r>
            <a:r>
              <a:rPr lang="en" sz="1867" dirty="0" err="1">
                <a:latin typeface="Cooper Hewitt Light" charset="0"/>
                <a:ea typeface="Cooper Hewitt Light" charset="0"/>
                <a:cs typeface="Cooper Hewitt Light" charset="0"/>
                <a:sym typeface="Open Sans"/>
              </a:rPr>
              <a:t>flic.kr</a:t>
            </a:r>
            <a:r>
              <a:rPr lang="en" sz="1867" dirty="0">
                <a:latin typeface="Cooper Hewitt Light" charset="0"/>
                <a:ea typeface="Cooper Hewitt Light" charset="0"/>
                <a:cs typeface="Cooper Hewitt Light" charset="0"/>
                <a:sym typeface="Open Sans"/>
              </a:rPr>
              <a:t>/p/</a:t>
            </a:r>
            <a:r>
              <a:rPr lang="en" sz="1867" dirty="0" err="1">
                <a:latin typeface="Cooper Hewitt Light" charset="0"/>
                <a:ea typeface="Cooper Hewitt Light" charset="0"/>
                <a:cs typeface="Cooper Hewitt Light" charset="0"/>
                <a:sym typeface="Open Sans"/>
              </a:rPr>
              <a:t>jXHrXR</a:t>
            </a:r>
            <a:r>
              <a:rPr lang="en" sz="1867" dirty="0">
                <a:latin typeface="Cooper Hewitt Light" charset="0"/>
                <a:ea typeface="Cooper Hewitt Light" charset="0"/>
                <a:cs typeface="Cooper Hewitt Light" charset="0"/>
                <a:sym typeface="Open Sans"/>
              </a:rPr>
              <a:t> </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363048" y="341118"/>
            <a:ext cx="11360800" cy="943200"/>
          </a:xfrm>
          <a:prstGeom prst="rect">
            <a:avLst/>
          </a:prstGeom>
        </p:spPr>
        <p:txBody>
          <a:bodyPr lIns="121900" tIns="121900" rIns="121900" bIns="121900" anchor="t" anchorCtr="0">
            <a:noAutofit/>
          </a:bodyPr>
          <a:lstStyle/>
          <a:p>
            <a:r>
              <a:rPr lang="en"/>
              <a:t>Who am I?</a:t>
            </a:r>
          </a:p>
        </p:txBody>
      </p:sp>
      <p:pic>
        <p:nvPicPr>
          <p:cNvPr id="2" name="Picture 1"/>
          <p:cNvPicPr>
            <a:picLocks noChangeAspect="1"/>
          </p:cNvPicPr>
          <p:nvPr/>
        </p:nvPicPr>
        <p:blipFill>
          <a:blip r:embed="rId3"/>
          <a:stretch>
            <a:fillRect/>
          </a:stretch>
        </p:blipFill>
        <p:spPr>
          <a:xfrm>
            <a:off x="5701635" y="1420181"/>
            <a:ext cx="3141068" cy="3078247"/>
          </a:xfrm>
          <a:prstGeom prst="rect">
            <a:avLst/>
          </a:prstGeom>
        </p:spPr>
      </p:pic>
      <p:sp>
        <p:nvSpPr>
          <p:cNvPr id="3" name="Rectangle 2"/>
          <p:cNvSpPr/>
          <p:nvPr/>
        </p:nvSpPr>
        <p:spPr>
          <a:xfrm>
            <a:off x="670141" y="1566570"/>
            <a:ext cx="4766155" cy="4524315"/>
          </a:xfrm>
          <a:prstGeom prst="rect">
            <a:avLst/>
          </a:prstGeom>
        </p:spPr>
        <p:txBody>
          <a:bodyPr wrap="square">
            <a:spAutoFit/>
          </a:bodyPr>
          <a:lstStyle/>
          <a:p>
            <a:pPr marL="431800" indent="-323850" eaLnBrk="1">
              <a:buClr>
                <a:schemeClr val="tx1"/>
              </a:buClr>
              <a:buSzPct val="60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3200" dirty="0">
                <a:solidFill>
                  <a:schemeClr val="dk2"/>
                </a:solidFill>
                <a:latin typeface="Cooper Hewitt Light" charset="0"/>
                <a:ea typeface="Cooper Hewitt Light" charset="0"/>
                <a:cs typeface="Cooper Hewitt Light" charset="0"/>
              </a:rPr>
              <a:t>Out non-binary person (they/them please!).</a:t>
            </a:r>
          </a:p>
          <a:p>
            <a:pPr marL="431800" indent="-323850" eaLnBrk="1">
              <a:buClr>
                <a:schemeClr val="tx1"/>
              </a:buClr>
              <a:buSzPct val="60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3200" dirty="0">
                <a:solidFill>
                  <a:schemeClr val="dk2"/>
                </a:solidFill>
                <a:latin typeface="Cooper Hewitt Light" charset="0"/>
                <a:ea typeface="Cooper Hewitt Light" charset="0"/>
                <a:cs typeface="Cooper Hewitt Light" charset="0"/>
              </a:rPr>
              <a:t>“Day job” as a technology lawyer</a:t>
            </a:r>
          </a:p>
          <a:p>
            <a:pPr marL="431800" indent="-323850" eaLnBrk="1">
              <a:buClr>
                <a:schemeClr val="tx1"/>
              </a:buClr>
              <a:buSzPct val="60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3200" dirty="0">
                <a:solidFill>
                  <a:schemeClr val="dk2"/>
                </a:solidFill>
                <a:latin typeface="Cooper Hewitt Light" charset="0"/>
                <a:ea typeface="Cooper Hewitt Light" charset="0"/>
                <a:cs typeface="Cooper Hewitt Light" charset="0"/>
              </a:rPr>
              <a:t>Trans and feminist </a:t>
            </a:r>
            <a:r>
              <a:rPr lang="en-US" altLang="en-US" sz="3200" dirty="0">
                <a:solidFill>
                  <a:schemeClr val="dk2"/>
                </a:solidFill>
                <a:latin typeface="Cooper Hewitt Light" charset="0"/>
                <a:ea typeface="Cooper Hewitt Light" charset="0"/>
                <a:cs typeface="Cooper Hewitt Light" charset="0"/>
                <a:sym typeface="Open Sans"/>
              </a:rPr>
              <a:t>activist</a:t>
            </a:r>
          </a:p>
          <a:p>
            <a:pPr marL="431800" indent="-323850" eaLnBrk="1">
              <a:buClr>
                <a:schemeClr val="tx1"/>
              </a:buClr>
              <a:buSzPct val="60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3200" dirty="0" smtClean="0">
                <a:solidFill>
                  <a:schemeClr val="dk2"/>
                </a:solidFill>
                <a:latin typeface="Cooper Hewitt Light" charset="0"/>
                <a:ea typeface="Cooper Hewitt Light" charset="0"/>
                <a:cs typeface="Cooper Hewitt Light" charset="0"/>
              </a:rPr>
              <a:t>Since 11/9, matched trans folks for $70,000 in documentation fees</a:t>
            </a:r>
            <a:endParaRPr lang="en-US" altLang="en-US" sz="3200" dirty="0">
              <a:solidFill>
                <a:schemeClr val="dk2"/>
              </a:solidFill>
              <a:latin typeface="Cooper Hewitt Light" charset="0"/>
              <a:ea typeface="Cooper Hewitt Light" charset="0"/>
              <a:cs typeface="Cooper Hewitt Light" charset="0"/>
            </a:endParaRPr>
          </a:p>
        </p:txBody>
      </p:sp>
    </p:spTree>
    <p:extLst>
      <p:ext uri="{BB962C8B-B14F-4D97-AF65-F5344CB8AC3E}">
        <p14:creationId xmlns:p14="http://schemas.microsoft.com/office/powerpoint/2010/main" val="203406691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Shape 333"/>
          <p:cNvSpPr txBox="1">
            <a:spLocks noGrp="1"/>
          </p:cNvSpPr>
          <p:nvPr>
            <p:ph type="title"/>
          </p:nvPr>
        </p:nvSpPr>
        <p:spPr>
          <a:xfrm>
            <a:off x="433962" y="593367"/>
            <a:ext cx="11360800" cy="943200"/>
          </a:xfrm>
          <a:prstGeom prst="rect">
            <a:avLst/>
          </a:prstGeom>
        </p:spPr>
        <p:txBody>
          <a:bodyPr lIns="121900" tIns="121900" rIns="121900" bIns="121900" anchor="t" anchorCtr="0">
            <a:noAutofit/>
          </a:bodyPr>
          <a:lstStyle/>
          <a:p>
            <a:r>
              <a:rPr lang="en-US" dirty="0" smtClean="0"/>
              <a:t>Content warnings</a:t>
            </a:r>
            <a:endParaRPr lang="en" dirty="0"/>
          </a:p>
        </p:txBody>
      </p:sp>
      <p:sp>
        <p:nvSpPr>
          <p:cNvPr id="334" name="Shape 334"/>
          <p:cNvSpPr txBox="1">
            <a:spLocks noGrp="1"/>
          </p:cNvSpPr>
          <p:nvPr>
            <p:ph type="body" idx="1"/>
          </p:nvPr>
        </p:nvSpPr>
        <p:spPr>
          <a:xfrm>
            <a:off x="433962" y="1536567"/>
            <a:ext cx="8599869" cy="4403600"/>
          </a:xfrm>
          <a:prstGeom prst="rect">
            <a:avLst/>
          </a:prstGeom>
        </p:spPr>
        <p:txBody>
          <a:bodyPr lIns="121900" tIns="121900" rIns="121900" bIns="121900" anchor="t" anchorCtr="0">
            <a:noAutofit/>
          </a:bodyPr>
          <a:lstStyle/>
          <a:p>
            <a:r>
              <a:rPr lang="en-US" sz="2400" dirty="0" smtClean="0"/>
              <a:t>The scenarios contain discussions of: racism, Islamophobia, street harassment, </a:t>
            </a:r>
            <a:r>
              <a:rPr lang="en-US" sz="2400" dirty="0" smtClean="0"/>
              <a:t>discussion of undocumented people, </a:t>
            </a:r>
            <a:r>
              <a:rPr lang="en-US" sz="2400" dirty="0" err="1" smtClean="0"/>
              <a:t>misgendering</a:t>
            </a:r>
            <a:r>
              <a:rPr lang="en-US" sz="2400" dirty="0" smtClean="0"/>
              <a:t>/</a:t>
            </a:r>
            <a:r>
              <a:rPr lang="en-US" sz="2400" dirty="0" err="1" smtClean="0"/>
              <a:t>deadnaming</a:t>
            </a:r>
            <a:r>
              <a:rPr lang="en-US" sz="2400" dirty="0" smtClean="0"/>
              <a:t>, and police interactions with black people.</a:t>
            </a:r>
          </a:p>
          <a:p>
            <a:r>
              <a:rPr lang="en-US" sz="2400" dirty="0" smtClean="0"/>
              <a:t>Note: neither the scenarios nor I will use specific slurs, but some may use uncomfortable language. </a:t>
            </a:r>
          </a:p>
          <a:p>
            <a:r>
              <a:rPr lang="en-US" sz="2400" b="1" dirty="0" smtClean="0"/>
              <a:t>Absolutely do not speculate about what language might be used or reproduce slurs in the context of your answers. </a:t>
            </a:r>
            <a:endParaRPr lang="en" sz="2400" b="1" dirty="0"/>
          </a:p>
        </p:txBody>
      </p:sp>
    </p:spTree>
    <p:extLst>
      <p:ext uri="{BB962C8B-B14F-4D97-AF65-F5344CB8AC3E}">
        <p14:creationId xmlns:p14="http://schemas.microsoft.com/office/powerpoint/2010/main" val="117768974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a:t>A</a:t>
            </a:r>
            <a:r>
              <a:rPr lang="en-US" dirty="0" smtClean="0"/>
              <a:t>llies post-election: deploying empathy</a:t>
            </a:r>
            <a:endParaRPr lang="en" dirty="0"/>
          </a:p>
        </p:txBody>
      </p:sp>
      <p:sp>
        <p:nvSpPr>
          <p:cNvPr id="2" name="Text Placeholder 1"/>
          <p:cNvSpPr>
            <a:spLocks noGrp="1"/>
          </p:cNvSpPr>
          <p:nvPr>
            <p:ph type="body" idx="1"/>
          </p:nvPr>
        </p:nvSpPr>
        <p:spPr>
          <a:xfrm>
            <a:off x="783462" y="1536567"/>
            <a:ext cx="8048838" cy="4403600"/>
          </a:xfrm>
        </p:spPr>
        <p:txBody>
          <a:bodyPr/>
          <a:lstStyle/>
          <a:p>
            <a:r>
              <a:rPr lang="en-US" dirty="0" smtClean="0"/>
              <a:t>Not all but some ally strategies rely on successful cultivation of empathy.</a:t>
            </a:r>
          </a:p>
          <a:p>
            <a:r>
              <a:rPr lang="en-US" dirty="0" smtClean="0"/>
              <a:t>You may not be there right now! That’s okay.</a:t>
            </a:r>
          </a:p>
          <a:p>
            <a:r>
              <a:rPr lang="en-US" dirty="0" smtClean="0"/>
              <a:t>Let’s talk about how to get there, if you want help.</a:t>
            </a:r>
          </a:p>
        </p:txBody>
      </p:sp>
    </p:spTree>
    <p:extLst>
      <p:ext uri="{BB962C8B-B14F-4D97-AF65-F5344CB8AC3E}">
        <p14:creationId xmlns:p14="http://schemas.microsoft.com/office/powerpoint/2010/main" val="97284150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Why and how to develop empathy?</a:t>
            </a:r>
            <a:endParaRPr lang="en" dirty="0"/>
          </a:p>
        </p:txBody>
      </p:sp>
      <p:sp>
        <p:nvSpPr>
          <p:cNvPr id="2" name="Text Placeholder 1"/>
          <p:cNvSpPr>
            <a:spLocks noGrp="1"/>
          </p:cNvSpPr>
          <p:nvPr>
            <p:ph type="body" idx="1"/>
          </p:nvPr>
        </p:nvSpPr>
        <p:spPr>
          <a:xfrm>
            <a:off x="543054" y="2018939"/>
            <a:ext cx="7928917" cy="2531027"/>
          </a:xfrm>
        </p:spPr>
        <p:txBody>
          <a:bodyPr/>
          <a:lstStyle/>
          <a:p>
            <a:r>
              <a:rPr lang="en-US" smtClean="0"/>
              <a:t>“...Put </a:t>
            </a:r>
            <a:r>
              <a:rPr lang="en-US" dirty="0"/>
              <a:t>simply, the broaden-and-build theory states that positive emotions widen people’s outlooks in ways that, little by little, reshape who they are</a:t>
            </a:r>
            <a:r>
              <a:rPr lang="en-US" dirty="0" smtClean="0"/>
              <a:t>.”</a:t>
            </a:r>
          </a:p>
        </p:txBody>
      </p:sp>
      <p:sp>
        <p:nvSpPr>
          <p:cNvPr id="3" name="Rectangle 2"/>
          <p:cNvSpPr/>
          <p:nvPr/>
        </p:nvSpPr>
        <p:spPr>
          <a:xfrm>
            <a:off x="3057181" y="5614979"/>
            <a:ext cx="6086819" cy="954107"/>
          </a:xfrm>
          <a:prstGeom prst="rect">
            <a:avLst/>
          </a:prstGeom>
        </p:spPr>
        <p:txBody>
          <a:bodyPr wrap="square">
            <a:spAutoFit/>
          </a:bodyPr>
          <a:lstStyle/>
          <a:p>
            <a:r>
              <a:rPr lang="en-US" dirty="0">
                <a:latin typeface="Cooper Hewitt Book" charset="0"/>
                <a:ea typeface="Cooper Hewitt Book" charset="0"/>
                <a:cs typeface="Cooper Hewitt Book" charset="0"/>
              </a:rPr>
              <a:t>Fredrickson BL, Cohn MA, Coffey KA, </a:t>
            </a:r>
            <a:r>
              <a:rPr lang="en-US" dirty="0" err="1">
                <a:latin typeface="Cooper Hewitt Book" charset="0"/>
                <a:ea typeface="Cooper Hewitt Book" charset="0"/>
                <a:cs typeface="Cooper Hewitt Book" charset="0"/>
              </a:rPr>
              <a:t>Pek</a:t>
            </a:r>
            <a:r>
              <a:rPr lang="en-US" dirty="0">
                <a:latin typeface="Cooper Hewitt Book" charset="0"/>
                <a:ea typeface="Cooper Hewitt Book" charset="0"/>
                <a:cs typeface="Cooper Hewitt Book" charset="0"/>
              </a:rPr>
              <a:t> J, </a:t>
            </a:r>
            <a:r>
              <a:rPr lang="en-US" dirty="0" err="1">
                <a:latin typeface="Cooper Hewitt Book" charset="0"/>
                <a:ea typeface="Cooper Hewitt Book" charset="0"/>
                <a:cs typeface="Cooper Hewitt Book" charset="0"/>
              </a:rPr>
              <a:t>Finkel</a:t>
            </a:r>
            <a:r>
              <a:rPr lang="en-US" dirty="0">
                <a:latin typeface="Cooper Hewitt Book" charset="0"/>
                <a:ea typeface="Cooper Hewitt Book" charset="0"/>
                <a:cs typeface="Cooper Hewitt Book" charset="0"/>
              </a:rPr>
              <a:t> SM. Open Hearts Build Lives: Positive Emotions, Induced Through Loving-Kindness Meditation, Build Consequential Personal Resources. </a:t>
            </a:r>
            <a:r>
              <a:rPr lang="en-US" i="1" dirty="0">
                <a:latin typeface="Cooper Hewitt Book" charset="0"/>
                <a:ea typeface="Cooper Hewitt Book" charset="0"/>
                <a:cs typeface="Cooper Hewitt Book" charset="0"/>
              </a:rPr>
              <a:t>Journal of personality and social psychology</a:t>
            </a:r>
            <a:r>
              <a:rPr lang="en-US" dirty="0">
                <a:latin typeface="Cooper Hewitt Book" charset="0"/>
                <a:ea typeface="Cooper Hewitt Book" charset="0"/>
                <a:cs typeface="Cooper Hewitt Book" charset="0"/>
              </a:rPr>
              <a:t>. 2008;95(5):1045-1062. doi:10.1037/a0013262.</a:t>
            </a:r>
          </a:p>
        </p:txBody>
      </p:sp>
    </p:spTree>
    <p:extLst>
      <p:ext uri="{BB962C8B-B14F-4D97-AF65-F5344CB8AC3E}">
        <p14:creationId xmlns:p14="http://schemas.microsoft.com/office/powerpoint/2010/main" val="28248362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Exercise 1a: Developing empathy</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smtClean="0"/>
              <a:t>Think of a person you’re close to. Think a kind thought about them.</a:t>
            </a:r>
          </a:p>
          <a:p>
            <a:pPr marL="342900" indent="-342900">
              <a:buFont typeface="Arial" charset="0"/>
              <a:buChar char="•"/>
            </a:pPr>
            <a:r>
              <a:rPr lang="en-US" sz="2400" dirty="0" smtClean="0"/>
              <a:t>“My partner is always so thoughtful in the morning, even when I’m cranky!”</a:t>
            </a:r>
          </a:p>
          <a:p>
            <a:pPr marL="342900" indent="-342900">
              <a:buFont typeface="Arial" charset="0"/>
              <a:buChar char="•"/>
            </a:pPr>
            <a:r>
              <a:rPr lang="en-US" sz="2400" dirty="0" smtClean="0"/>
              <a:t>“My child makes the cutest faces.”</a:t>
            </a:r>
          </a:p>
          <a:p>
            <a:pPr marL="342900" indent="-342900">
              <a:buFont typeface="Arial" charset="0"/>
              <a:buChar char="•"/>
            </a:pPr>
            <a:r>
              <a:rPr lang="en-US" sz="2400" dirty="0" smtClean="0"/>
              <a:t>“My friend always looks at the world in such a positive way.”</a:t>
            </a:r>
          </a:p>
          <a:p>
            <a:endParaRPr lang="en-US" sz="2400" dirty="0" smtClean="0"/>
          </a:p>
        </p:txBody>
      </p:sp>
    </p:spTree>
    <p:extLst>
      <p:ext uri="{BB962C8B-B14F-4D97-AF65-F5344CB8AC3E}">
        <p14:creationId xmlns:p14="http://schemas.microsoft.com/office/powerpoint/2010/main" val="12171952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Exercise 1b: Developing empathy</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smtClean="0"/>
              <a:t>Pick five people in the room. Purposefully think a kind thought about each one of them.</a:t>
            </a:r>
            <a:endParaRPr lang="en-US" sz="2400" dirty="0"/>
          </a:p>
          <a:p>
            <a:r>
              <a:rPr lang="en-US" sz="2400" dirty="0" smtClean="0"/>
              <a:t>Examples: </a:t>
            </a:r>
          </a:p>
          <a:p>
            <a:pPr marL="342900" indent="-342900">
              <a:buFont typeface="Arial" charset="0"/>
              <a:buChar char="•"/>
            </a:pPr>
            <a:r>
              <a:rPr lang="en-US" sz="2400" dirty="0" smtClean="0"/>
              <a:t>“Their haircut looks excellent on them.”</a:t>
            </a:r>
          </a:p>
          <a:p>
            <a:pPr marL="342900" indent="-342900">
              <a:buFont typeface="Arial" charset="0"/>
              <a:buChar char="•"/>
            </a:pPr>
            <a:r>
              <a:rPr lang="en-US" sz="2400" dirty="0" smtClean="0"/>
              <a:t>“That person has a kind face.”</a:t>
            </a:r>
          </a:p>
          <a:p>
            <a:pPr marL="342900" indent="-342900">
              <a:buFont typeface="Arial" charset="0"/>
              <a:buChar char="•"/>
            </a:pPr>
            <a:r>
              <a:rPr lang="en-US" sz="2400" dirty="0" smtClean="0"/>
              <a:t>“He has such excellent handwriting.”</a:t>
            </a:r>
          </a:p>
          <a:p>
            <a:pPr marL="342900" indent="-342900">
              <a:buFont typeface="Arial" charset="0"/>
              <a:buChar char="•"/>
            </a:pPr>
            <a:r>
              <a:rPr lang="en-US" sz="2400" dirty="0" smtClean="0"/>
              <a:t>“She did such a good job of making me feel welcome in the space.”</a:t>
            </a:r>
          </a:p>
        </p:txBody>
      </p:sp>
    </p:spTree>
    <p:extLst>
      <p:ext uri="{BB962C8B-B14F-4D97-AF65-F5344CB8AC3E}">
        <p14:creationId xmlns:p14="http://schemas.microsoft.com/office/powerpoint/2010/main" val="40455036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Exercise 1c: Developing empathy</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smtClean="0"/>
              <a:t>Think of a person you had a negative interaction with this week. Think a kind thought about them.</a:t>
            </a:r>
          </a:p>
          <a:p>
            <a:pPr marL="342900" indent="-342900">
              <a:buFont typeface="Arial" charset="0"/>
              <a:buChar char="•"/>
            </a:pPr>
            <a:r>
              <a:rPr lang="en-US" sz="2400" dirty="0" smtClean="0"/>
              <a:t>“Although Sam pissed me off this week, they always are so good at organizing their work.”</a:t>
            </a:r>
            <a:endParaRPr lang="en-US" sz="2400" dirty="0"/>
          </a:p>
          <a:p>
            <a:r>
              <a:rPr lang="en-US" sz="2400" dirty="0" smtClean="0"/>
              <a:t>Wish them well.</a:t>
            </a:r>
          </a:p>
          <a:p>
            <a:pPr marL="342900" indent="-342900">
              <a:buFont typeface="Arial" charset="0"/>
              <a:buChar char="•"/>
            </a:pPr>
            <a:r>
              <a:rPr lang="en-US" sz="2400" dirty="0" smtClean="0"/>
              <a:t>“I hope Sam has a good weekend.”</a:t>
            </a:r>
          </a:p>
        </p:txBody>
      </p:sp>
    </p:spTree>
    <p:extLst>
      <p:ext uri="{BB962C8B-B14F-4D97-AF65-F5344CB8AC3E}">
        <p14:creationId xmlns:p14="http://schemas.microsoft.com/office/powerpoint/2010/main" val="15534642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Shape 385"/>
          <p:cNvSpPr txBox="1">
            <a:spLocks noGrp="1"/>
          </p:cNvSpPr>
          <p:nvPr>
            <p:ph type="title"/>
          </p:nvPr>
        </p:nvSpPr>
        <p:spPr>
          <a:xfrm>
            <a:off x="336331" y="562849"/>
            <a:ext cx="11360800" cy="943200"/>
          </a:xfrm>
          <a:prstGeom prst="rect">
            <a:avLst/>
          </a:prstGeom>
        </p:spPr>
        <p:txBody>
          <a:bodyPr lIns="121900" tIns="121900" rIns="121900" bIns="121900" anchor="t" anchorCtr="0">
            <a:noAutofit/>
          </a:bodyPr>
          <a:lstStyle/>
          <a:p>
            <a:r>
              <a:rPr lang="en" dirty="0"/>
              <a:t>DREADED GROUP CHOOSING TIME</a:t>
            </a:r>
          </a:p>
        </p:txBody>
      </p:sp>
      <p:sp>
        <p:nvSpPr>
          <p:cNvPr id="386" name="Shape 386"/>
          <p:cNvSpPr txBox="1">
            <a:spLocks noGrp="1"/>
          </p:cNvSpPr>
          <p:nvPr>
            <p:ph type="body" idx="1"/>
          </p:nvPr>
        </p:nvSpPr>
        <p:spPr>
          <a:xfrm>
            <a:off x="336331" y="1506049"/>
            <a:ext cx="8554282" cy="3966133"/>
          </a:xfrm>
          <a:prstGeom prst="rect">
            <a:avLst/>
          </a:prstGeom>
        </p:spPr>
        <p:txBody>
          <a:bodyPr lIns="121900" tIns="121900" rIns="121900" bIns="121900" anchor="t" anchorCtr="0">
            <a:noAutofit/>
          </a:bodyPr>
          <a:lstStyle/>
          <a:p>
            <a:r>
              <a:rPr lang="en" dirty="0"/>
              <a:t>Form groups of 4 - 6 </a:t>
            </a:r>
            <a:r>
              <a:rPr lang="en" dirty="0" smtClean="0"/>
              <a:t>people</a:t>
            </a:r>
            <a:r>
              <a:rPr lang="en-US" dirty="0" smtClean="0"/>
              <a:t>.</a:t>
            </a:r>
            <a:endParaRPr lang="en" dirty="0"/>
          </a:p>
          <a:p>
            <a:r>
              <a:rPr lang="en" dirty="0"/>
              <a:t>Groups that are more diverse have better </a:t>
            </a:r>
            <a:r>
              <a:rPr lang="en" dirty="0" smtClean="0"/>
              <a:t>discussions</a:t>
            </a:r>
            <a:r>
              <a:rPr lang="en-US" dirty="0" smtClean="0"/>
              <a:t>.</a:t>
            </a:r>
            <a:endParaRPr lang="en" dirty="0"/>
          </a:p>
          <a:p>
            <a:r>
              <a:rPr lang="en" dirty="0"/>
              <a:t>Introduce yourselves BRIEFLY (1-3 sentences) and include your </a:t>
            </a:r>
            <a:r>
              <a:rPr lang="en" dirty="0" smtClean="0"/>
              <a:t>pronouns</a:t>
            </a:r>
            <a:r>
              <a:rPr lang="en-US" dirty="0" smtClean="0"/>
              <a:t>.</a:t>
            </a:r>
            <a:endParaRPr lang="en" dirty="0"/>
          </a:p>
          <a:p>
            <a:r>
              <a:rPr lang="en" dirty="0"/>
              <a:t>At the breaks, please volunteer to change </a:t>
            </a:r>
            <a:r>
              <a:rPr lang="en" dirty="0" smtClean="0"/>
              <a:t>groups</a:t>
            </a:r>
            <a:r>
              <a:rPr lang="en-US" dirty="0" smtClean="0"/>
              <a:t>.</a:t>
            </a:r>
            <a:endParaRPr lang="en"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Shape 391"/>
          <p:cNvSpPr txBox="1">
            <a:spLocks noGrp="1"/>
          </p:cNvSpPr>
          <p:nvPr>
            <p:ph type="title"/>
          </p:nvPr>
        </p:nvSpPr>
        <p:spPr>
          <a:xfrm>
            <a:off x="489172" y="477753"/>
            <a:ext cx="11360800" cy="943200"/>
          </a:xfrm>
          <a:prstGeom prst="rect">
            <a:avLst/>
          </a:prstGeom>
        </p:spPr>
        <p:txBody>
          <a:bodyPr lIns="121900" tIns="121900" rIns="121900" bIns="121900" anchor="t" anchorCtr="0">
            <a:noAutofit/>
          </a:bodyPr>
          <a:lstStyle/>
          <a:p>
            <a:r>
              <a:rPr lang="en"/>
              <a:t>Preparing for group discussion</a:t>
            </a:r>
          </a:p>
        </p:txBody>
      </p:sp>
      <p:sp>
        <p:nvSpPr>
          <p:cNvPr id="392" name="Shape 392"/>
          <p:cNvSpPr txBox="1">
            <a:spLocks noGrp="1"/>
          </p:cNvSpPr>
          <p:nvPr>
            <p:ph type="body" idx="1"/>
          </p:nvPr>
        </p:nvSpPr>
        <p:spPr>
          <a:xfrm>
            <a:off x="489172" y="1677923"/>
            <a:ext cx="8129311" cy="4512670"/>
          </a:xfrm>
          <a:prstGeom prst="rect">
            <a:avLst/>
          </a:prstGeom>
        </p:spPr>
        <p:txBody>
          <a:bodyPr lIns="121900" tIns="121900" rIns="121900" bIns="121900" anchor="t" anchorCtr="0">
            <a:noAutofit/>
          </a:bodyPr>
          <a:lstStyle/>
          <a:p>
            <a:r>
              <a:rPr lang="en" dirty="0"/>
              <a:t>If everyone in the group has the same pronouns, tell the </a:t>
            </a:r>
            <a:r>
              <a:rPr lang="en" dirty="0" smtClean="0"/>
              <a:t>instructor</a:t>
            </a:r>
            <a:r>
              <a:rPr lang="en-US" dirty="0" smtClean="0"/>
              <a:t>.</a:t>
            </a:r>
            <a:endParaRPr lang="en" dirty="0"/>
          </a:p>
          <a:p>
            <a:r>
              <a:rPr lang="en" dirty="0"/>
              <a:t>Choose a </a:t>
            </a:r>
            <a:r>
              <a:rPr lang="en" b="1" dirty="0"/>
              <a:t>gatekeeper</a:t>
            </a:r>
            <a:r>
              <a:rPr lang="en" dirty="0"/>
              <a:t> to interrupt people who are speaking too much and ask people who aren't talking as much if they want to </a:t>
            </a:r>
            <a:r>
              <a:rPr lang="en" dirty="0" smtClean="0"/>
              <a:t>speak</a:t>
            </a:r>
            <a:r>
              <a:rPr lang="en-US" dirty="0" smtClean="0"/>
              <a:t>.</a:t>
            </a:r>
            <a:endParaRPr lang="en"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
              <a:t>A few more tips for group discussion</a:t>
            </a:r>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 sz="2400" dirty="0"/>
              <a:t>At the beginning of each scenario, choose someone to report out at the end (this person can change)</a:t>
            </a:r>
          </a:p>
          <a:p>
            <a:r>
              <a:rPr lang="en" sz="2400" dirty="0"/>
              <a:t>Avoid rules-lawyering: "But what if there was some specific highly unlikely circumstance in which this situation was not actually bad?"</a:t>
            </a:r>
          </a:p>
          <a:p>
            <a:r>
              <a:rPr lang="en" sz="2400" dirty="0"/>
              <a:t>Focus on </a:t>
            </a:r>
            <a:r>
              <a:rPr lang="en" sz="2400" b="1" dirty="0"/>
              <a:t>how to respond to incidents as an ally</a:t>
            </a:r>
            <a:r>
              <a:rPr lang="en" sz="2400" dirty="0"/>
              <a:t> in this specific incident, not as the target or in the general case</a:t>
            </a:r>
          </a:p>
          <a:p>
            <a:endParaRPr sz="2400"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Shape 369"/>
          <p:cNvSpPr txBox="1">
            <a:spLocks noGrp="1"/>
          </p:cNvSpPr>
          <p:nvPr>
            <p:ph type="title"/>
          </p:nvPr>
        </p:nvSpPr>
        <p:spPr>
          <a:xfrm>
            <a:off x="573255" y="562951"/>
            <a:ext cx="11360800" cy="943200"/>
          </a:xfrm>
          <a:prstGeom prst="rect">
            <a:avLst/>
          </a:prstGeom>
        </p:spPr>
        <p:txBody>
          <a:bodyPr lIns="121900" tIns="121900" rIns="121900" bIns="121900" anchor="t" anchorCtr="0">
            <a:noAutofit/>
          </a:bodyPr>
          <a:lstStyle/>
          <a:p>
            <a:r>
              <a:rPr lang="en" dirty="0"/>
              <a:t>Basics of ally </a:t>
            </a:r>
            <a:r>
              <a:rPr lang="en" dirty="0" smtClean="0"/>
              <a:t>skills</a:t>
            </a:r>
            <a:r>
              <a:rPr lang="en-US" dirty="0" smtClean="0"/>
              <a:t> (responding to comments)</a:t>
            </a:r>
            <a:endParaRPr lang="en" dirty="0"/>
          </a:p>
        </p:txBody>
      </p:sp>
      <p:sp>
        <p:nvSpPr>
          <p:cNvPr id="370" name="Shape 370"/>
          <p:cNvSpPr txBox="1">
            <a:spLocks noGrp="1"/>
          </p:cNvSpPr>
          <p:nvPr>
            <p:ph type="body" idx="1"/>
          </p:nvPr>
        </p:nvSpPr>
        <p:spPr>
          <a:xfrm>
            <a:off x="657338" y="1619176"/>
            <a:ext cx="6150400" cy="4403600"/>
          </a:xfrm>
          <a:prstGeom prst="rect">
            <a:avLst/>
          </a:prstGeom>
        </p:spPr>
        <p:txBody>
          <a:bodyPr lIns="121900" tIns="121900" rIns="121900" bIns="121900" anchor="t" anchorCtr="0">
            <a:noAutofit/>
          </a:bodyPr>
          <a:lstStyle/>
          <a:p>
            <a:r>
              <a:rPr lang="en" dirty="0"/>
              <a:t>Be short, simple, </a:t>
            </a:r>
            <a:r>
              <a:rPr lang="en" dirty="0" smtClean="0"/>
              <a:t>firm</a:t>
            </a:r>
            <a:r>
              <a:rPr lang="en-US" dirty="0" smtClean="0"/>
              <a:t>.</a:t>
            </a:r>
            <a:endParaRPr lang="en" dirty="0"/>
          </a:p>
          <a:p>
            <a:r>
              <a:rPr lang="en" dirty="0"/>
              <a:t>Don't try to be </a:t>
            </a:r>
            <a:r>
              <a:rPr lang="en" dirty="0" smtClean="0"/>
              <a:t>funny</a:t>
            </a:r>
            <a:r>
              <a:rPr lang="en-US" dirty="0" smtClean="0"/>
              <a:t>.</a:t>
            </a:r>
            <a:endParaRPr lang="en" dirty="0"/>
          </a:p>
          <a:p>
            <a:r>
              <a:rPr lang="en" dirty="0"/>
              <a:t>Play for the </a:t>
            </a:r>
            <a:r>
              <a:rPr lang="en" dirty="0" smtClean="0"/>
              <a:t>audience</a:t>
            </a:r>
            <a:r>
              <a:rPr lang="en-US" dirty="0" smtClean="0"/>
              <a:t>.</a:t>
            </a:r>
            <a:endParaRPr lang="en" dirty="0"/>
          </a:p>
          <a:p>
            <a:r>
              <a:rPr lang="en" dirty="0"/>
              <a:t>Practice simple </a:t>
            </a:r>
            <a:r>
              <a:rPr lang="en" dirty="0" smtClean="0"/>
              <a:t>responses</a:t>
            </a:r>
            <a:r>
              <a:rPr lang="en-US" dirty="0" smtClean="0"/>
              <a:t>.</a:t>
            </a:r>
            <a:endParaRPr lang="en" dirty="0"/>
          </a:p>
          <a:p>
            <a:r>
              <a:rPr lang="en" dirty="0"/>
              <a:t>Pick your </a:t>
            </a:r>
            <a:r>
              <a:rPr lang="en" dirty="0" smtClean="0"/>
              <a:t>battles</a:t>
            </a:r>
            <a:r>
              <a:rPr lang="en-US" dirty="0" smtClean="0"/>
              <a:t>.</a:t>
            </a:r>
            <a:endParaRPr lang="en"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Shape 176"/>
          <p:cNvSpPr txBox="1">
            <a:spLocks noGrp="1"/>
          </p:cNvSpPr>
          <p:nvPr>
            <p:ph type="title"/>
          </p:nvPr>
        </p:nvSpPr>
        <p:spPr>
          <a:xfrm>
            <a:off x="394579" y="561836"/>
            <a:ext cx="11360800" cy="943200"/>
          </a:xfrm>
          <a:prstGeom prst="rect">
            <a:avLst/>
          </a:prstGeom>
        </p:spPr>
        <p:txBody>
          <a:bodyPr lIns="121900" tIns="121900" rIns="121900" bIns="121900" anchor="t" anchorCtr="0">
            <a:noAutofit/>
          </a:bodyPr>
          <a:lstStyle/>
          <a:p>
            <a:r>
              <a:rPr lang="en"/>
              <a:t>What is an ally? </a:t>
            </a:r>
            <a:r>
              <a:rPr lang="en" dirty="0"/>
              <a:t>Some terminology first:</a:t>
            </a:r>
          </a:p>
        </p:txBody>
      </p:sp>
      <p:sp>
        <p:nvSpPr>
          <p:cNvPr id="177" name="Shape 177"/>
          <p:cNvSpPr txBox="1">
            <a:spLocks noGrp="1"/>
          </p:cNvSpPr>
          <p:nvPr>
            <p:ph type="body" idx="1"/>
          </p:nvPr>
        </p:nvSpPr>
        <p:spPr>
          <a:xfrm>
            <a:off x="759593" y="1698943"/>
            <a:ext cx="7624814" cy="4260422"/>
          </a:xfrm>
          <a:prstGeom prst="rect">
            <a:avLst/>
          </a:prstGeom>
        </p:spPr>
        <p:txBody>
          <a:bodyPr lIns="121900" tIns="121900" rIns="121900" bIns="121900" anchor="t" anchorCtr="0">
            <a:noAutofit/>
          </a:bodyPr>
          <a:lstStyle/>
          <a:p>
            <a:r>
              <a:rPr lang="en" b="1" dirty="0"/>
              <a:t>Privilege: </a:t>
            </a:r>
            <a:r>
              <a:rPr lang="en" dirty="0"/>
              <a:t>an </a:t>
            </a:r>
            <a:r>
              <a:rPr lang="en" u="sng" dirty="0"/>
              <a:t>unearned</a:t>
            </a:r>
            <a:r>
              <a:rPr lang="en" dirty="0"/>
              <a:t> advantage given by society to some people but not all</a:t>
            </a:r>
          </a:p>
          <a:p>
            <a:r>
              <a:rPr lang="en" b="1" dirty="0"/>
              <a:t>Oppression:</a:t>
            </a:r>
            <a:r>
              <a:rPr lang="en" dirty="0"/>
              <a:t> systemic, pervasive inequality that is present throughout society, that benefits people with more privilege and harms those with fewer privileges</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Shape 377"/>
          <p:cNvSpPr txBox="1">
            <a:spLocks noGrp="1"/>
          </p:cNvSpPr>
          <p:nvPr>
            <p:ph type="title"/>
          </p:nvPr>
        </p:nvSpPr>
        <p:spPr>
          <a:xfrm>
            <a:off x="310496" y="498774"/>
            <a:ext cx="11360800" cy="943200"/>
          </a:xfrm>
          <a:prstGeom prst="rect">
            <a:avLst/>
          </a:prstGeom>
        </p:spPr>
        <p:txBody>
          <a:bodyPr lIns="121900" tIns="121900" rIns="121900" bIns="121900" anchor="t" anchorCtr="0">
            <a:noAutofit/>
          </a:bodyPr>
          <a:lstStyle/>
          <a:p>
            <a:r>
              <a:rPr lang="en" dirty="0"/>
              <a:t>While you're trying to help one group, don't be:</a:t>
            </a:r>
          </a:p>
        </p:txBody>
      </p:sp>
      <p:sp>
        <p:nvSpPr>
          <p:cNvPr id="378" name="Shape 378"/>
          <p:cNvSpPr txBox="1">
            <a:spLocks noGrp="1"/>
          </p:cNvSpPr>
          <p:nvPr>
            <p:ph type="body" idx="1"/>
          </p:nvPr>
        </p:nvSpPr>
        <p:spPr>
          <a:xfrm>
            <a:off x="310496" y="1225741"/>
            <a:ext cx="7929614" cy="4186850"/>
          </a:xfrm>
          <a:prstGeom prst="rect">
            <a:avLst/>
          </a:prstGeom>
        </p:spPr>
        <p:txBody>
          <a:bodyPr lIns="121900" tIns="121900" rIns="121900" bIns="121900" anchor="t" anchorCtr="0">
            <a:noAutofit/>
          </a:bodyPr>
          <a:lstStyle/>
          <a:p>
            <a:pPr marL="609585" indent="-304792"/>
            <a:r>
              <a:rPr lang="en" sz="2400" dirty="0" smtClean="0"/>
              <a:t>sexist</a:t>
            </a:r>
            <a:r>
              <a:rPr lang="en-US" sz="2400" dirty="0" smtClean="0"/>
              <a:t>,</a:t>
            </a:r>
            <a:r>
              <a:rPr lang="en-US" sz="2400" dirty="0"/>
              <a:t> </a:t>
            </a:r>
            <a:endParaRPr lang="en-US" sz="2400" dirty="0" smtClean="0"/>
          </a:p>
          <a:p>
            <a:pPr marL="609585" indent="-304792"/>
            <a:r>
              <a:rPr lang="en" sz="2400" dirty="0" smtClean="0"/>
              <a:t>homophobic</a:t>
            </a:r>
            <a:r>
              <a:rPr lang="en-US" sz="2400" dirty="0" smtClean="0"/>
              <a:t>,</a:t>
            </a:r>
            <a:r>
              <a:rPr lang="en-US" sz="2400" dirty="0"/>
              <a:t> </a:t>
            </a:r>
            <a:endParaRPr lang="en-US" sz="2400" dirty="0" smtClean="0"/>
          </a:p>
          <a:p>
            <a:pPr marL="609585" indent="-304792"/>
            <a:r>
              <a:rPr lang="en" sz="2400" dirty="0" smtClean="0"/>
              <a:t>transphobic</a:t>
            </a:r>
            <a:r>
              <a:rPr lang="en-US" sz="2400" dirty="0" smtClean="0"/>
              <a:t>,</a:t>
            </a:r>
            <a:r>
              <a:rPr lang="en-US" sz="2400" dirty="0"/>
              <a:t> </a:t>
            </a:r>
          </a:p>
          <a:p>
            <a:pPr marL="609585" indent="-304792"/>
            <a:r>
              <a:rPr lang="en" sz="2400" dirty="0" smtClean="0"/>
              <a:t>racist</a:t>
            </a:r>
            <a:r>
              <a:rPr lang="en-US" sz="2400" dirty="0" smtClean="0"/>
              <a:t>,</a:t>
            </a:r>
            <a:r>
              <a:rPr lang="en-US" sz="2400" dirty="0"/>
              <a:t> </a:t>
            </a:r>
            <a:endParaRPr lang="en-US" sz="2400" dirty="0" smtClean="0"/>
          </a:p>
          <a:p>
            <a:pPr marL="609585" indent="-304792"/>
            <a:r>
              <a:rPr lang="en" sz="2400" dirty="0" err="1" smtClean="0"/>
              <a:t>ableist</a:t>
            </a:r>
            <a:r>
              <a:rPr lang="en-US" sz="2400" dirty="0" smtClean="0"/>
              <a:t>, </a:t>
            </a:r>
          </a:p>
          <a:p>
            <a:pPr marL="609585" indent="-304792"/>
            <a:r>
              <a:rPr lang="en" sz="2400" dirty="0" smtClean="0"/>
              <a:t>classist</a:t>
            </a:r>
            <a:r>
              <a:rPr lang="en-US" sz="2400" dirty="0" smtClean="0"/>
              <a:t>, </a:t>
            </a:r>
          </a:p>
          <a:p>
            <a:pPr marL="609585" indent="-304792"/>
            <a:r>
              <a:rPr lang="en" sz="2400" dirty="0" smtClean="0"/>
              <a:t>ageist</a:t>
            </a:r>
            <a:r>
              <a:rPr lang="en-US" sz="2400" dirty="0" smtClean="0"/>
              <a:t>, </a:t>
            </a:r>
            <a:r>
              <a:rPr lang="en" sz="2400" dirty="0" smtClean="0"/>
              <a:t>and </a:t>
            </a:r>
            <a:r>
              <a:rPr lang="en" sz="2400" dirty="0"/>
              <a:t>don't make fun of people for being sexually undesirable, unattractive, etc.</a:t>
            </a:r>
          </a:p>
          <a:p>
            <a:endParaRPr sz="2400"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Scenario 1:</a:t>
            </a:r>
            <a:endParaRPr lang="en" dirty="0"/>
          </a:p>
        </p:txBody>
      </p:sp>
      <p:sp>
        <p:nvSpPr>
          <p:cNvPr id="400" name="Shape 400"/>
          <p:cNvSpPr txBox="1">
            <a:spLocks noGrp="1"/>
          </p:cNvSpPr>
          <p:nvPr>
            <p:ph type="body" idx="1"/>
          </p:nvPr>
        </p:nvSpPr>
        <p:spPr>
          <a:xfrm>
            <a:off x="783462" y="1536567"/>
            <a:ext cx="7982166" cy="4575733"/>
          </a:xfrm>
          <a:prstGeom prst="rect">
            <a:avLst/>
          </a:prstGeom>
          <a:noFill/>
          <a:ln>
            <a:noFill/>
          </a:ln>
        </p:spPr>
        <p:txBody>
          <a:bodyPr lIns="121900" tIns="121900" rIns="121900" bIns="121900" anchor="t" anchorCtr="0">
            <a:noAutofit/>
          </a:bodyPr>
          <a:lstStyle/>
          <a:p>
            <a:pPr marL="431800" indent="-323850">
              <a:buClr>
                <a:srgbClr val="FFFFFF"/>
              </a:buClr>
              <a:buSzPct val="4500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2400" dirty="0" smtClean="0"/>
              <a:t>In </a:t>
            </a:r>
            <a:r>
              <a:rPr lang="en-US" altLang="en-US" sz="2400" dirty="0"/>
              <a:t>an email thread, you refer to a trans man colleague using his preferred name and pronouns (he/him/his, in this case). </a:t>
            </a:r>
          </a:p>
          <a:p>
            <a:pPr marL="431800" indent="-323850">
              <a:buClr>
                <a:srgbClr val="FFFFFF"/>
              </a:buClr>
              <a:buSzPct val="4500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2400" dirty="0"/>
              <a:t>Another person replies using his previous name (a.k.a. “dead name”) and she/her/hers pronouns to refer to him. He is not on the thread. </a:t>
            </a:r>
          </a:p>
          <a:p>
            <a:pPr marL="609585" indent="-304792"/>
            <a:endParaRPr sz="2400" dirty="0">
              <a:sym typeface="Arial"/>
            </a:endParaRPr>
          </a:p>
        </p:txBody>
      </p:sp>
    </p:spTree>
    <p:extLst>
      <p:ext uri="{BB962C8B-B14F-4D97-AF65-F5344CB8AC3E}">
        <p14:creationId xmlns:p14="http://schemas.microsoft.com/office/powerpoint/2010/main" val="3993988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Tips: pronouns </a:t>
            </a:r>
            <a:r>
              <a:rPr lang="en-US" dirty="0"/>
              <a:t>d</a:t>
            </a:r>
            <a:r>
              <a:rPr lang="en-US" dirty="0" smtClean="0"/>
              <a:t>os and don’ts</a:t>
            </a:r>
            <a:endParaRPr lang="en-US" dirty="0"/>
          </a:p>
        </p:txBody>
      </p:sp>
      <p:sp>
        <p:nvSpPr>
          <p:cNvPr id="3" name="Text Placeholder 2"/>
          <p:cNvSpPr>
            <a:spLocks noGrp="1"/>
          </p:cNvSpPr>
          <p:nvPr>
            <p:ph type="body" idx="1"/>
          </p:nvPr>
        </p:nvSpPr>
        <p:spPr>
          <a:xfrm>
            <a:off x="404167" y="1452127"/>
            <a:ext cx="8520600" cy="4403600"/>
          </a:xfrm>
          <a:noFill/>
          <a:ln>
            <a:noFill/>
          </a:ln>
        </p:spPr>
        <p:txBody>
          <a:bodyPr lIns="121900" tIns="121900" rIns="121900" bIns="121900" anchor="t" anchorCtr="0">
            <a:noAutofit/>
          </a:bodyPr>
          <a:lstStyle/>
          <a:p>
            <a:pPr marL="609585" indent="-304792"/>
            <a:r>
              <a:rPr lang="en-US" altLang="en-US" sz="2400" b="1" dirty="0">
                <a:sym typeface="Arial"/>
              </a:rPr>
              <a:t>Do: </a:t>
            </a:r>
            <a:r>
              <a:rPr lang="en-US" altLang="en-US" sz="2400" dirty="0">
                <a:sym typeface="Arial"/>
              </a:rPr>
              <a:t>check in if you’re unsure about pronoun use or how to navigate a transition. To be clear, a person’s personal wishes override this list or any other advice.</a:t>
            </a:r>
          </a:p>
          <a:p>
            <a:pPr marL="609585" indent="-304792"/>
            <a:r>
              <a:rPr lang="en-US" altLang="en-US" sz="2400" b="1" dirty="0">
                <a:sym typeface="Arial"/>
              </a:rPr>
              <a:t>Do: </a:t>
            </a:r>
            <a:r>
              <a:rPr lang="en-US" altLang="en-US" sz="2400" dirty="0">
                <a:sym typeface="Arial"/>
              </a:rPr>
              <a:t>assume retroactivity unless told otherwise.</a:t>
            </a:r>
          </a:p>
          <a:p>
            <a:pPr marL="609585" indent="-304792"/>
            <a:r>
              <a:rPr lang="en-US" altLang="en-US" sz="2400" b="1" dirty="0">
                <a:sym typeface="Arial"/>
              </a:rPr>
              <a:t>Do: </a:t>
            </a:r>
            <a:r>
              <a:rPr lang="en-US" altLang="en-US" sz="2400" dirty="0">
                <a:sym typeface="Arial"/>
              </a:rPr>
              <a:t>use current preferred pronouns for famous trans people (like Chelsea Manning).</a:t>
            </a:r>
          </a:p>
          <a:p>
            <a:pPr marL="609585" indent="-304792"/>
            <a:r>
              <a:rPr lang="en-US" altLang="en-US" sz="2400" b="1" dirty="0">
                <a:sym typeface="Arial"/>
              </a:rPr>
              <a:t>Absolutely don’t: </a:t>
            </a:r>
            <a:r>
              <a:rPr lang="en-US" altLang="en-US" sz="2400" dirty="0">
                <a:sym typeface="Arial"/>
              </a:rPr>
              <a:t>ask about transition logistics or surgery.</a:t>
            </a:r>
          </a:p>
          <a:p>
            <a:pPr marL="609585" indent="-304792"/>
            <a:r>
              <a:rPr lang="en-US" altLang="en-US" sz="2400" b="1" dirty="0">
                <a:sym typeface="Arial"/>
              </a:rPr>
              <a:t>Absolutely don’t: </a:t>
            </a:r>
            <a:r>
              <a:rPr lang="en-US" altLang="en-US" sz="2400" dirty="0">
                <a:sym typeface="Arial"/>
              </a:rPr>
              <a:t>out the person.*				</a:t>
            </a:r>
          </a:p>
          <a:p>
            <a:pPr marL="609585" indent="-304792"/>
            <a:endParaRPr lang="en-US" sz="2400" dirty="0">
              <a:sym typeface="Arial"/>
            </a:endParaRPr>
          </a:p>
        </p:txBody>
      </p:sp>
      <p:sp>
        <p:nvSpPr>
          <p:cNvPr id="4" name="Rectangle 3"/>
          <p:cNvSpPr>
            <a:spLocks noChangeArrowheads="1"/>
          </p:cNvSpPr>
          <p:nvPr/>
        </p:nvSpPr>
        <p:spPr bwMode="auto">
          <a:xfrm>
            <a:off x="5781675" y="6007618"/>
            <a:ext cx="336232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0795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5pPr>
            <a:lvl6pPr marL="25146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6pPr>
            <a:lvl7pPr marL="29718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7pPr>
            <a:lvl8pPr marL="34290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8pPr>
            <a:lvl9pPr marL="38862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9pPr>
          </a:lstStyle>
          <a:p>
            <a:pPr eaLnBrk="1">
              <a:buClr>
                <a:schemeClr val="tx1"/>
              </a:buClr>
              <a:buSzPct val="45000"/>
            </a:pPr>
            <a:r>
              <a:rPr lang="en-US" altLang="en-US" dirty="0">
                <a:solidFill>
                  <a:schemeClr val="bg2">
                    <a:lumMod val="50000"/>
                  </a:schemeClr>
                </a:solidFill>
                <a:latin typeface="Cooper Hewitt Book" charset="0"/>
                <a:ea typeface="Cooper Hewitt Book" charset="0"/>
                <a:cs typeface="Cooper Hewitt Book" charset="0"/>
              </a:rPr>
              <a:t>*Unless they’re already publically out or you’ve been given express permission.</a:t>
            </a:r>
          </a:p>
        </p:txBody>
      </p:sp>
    </p:spTree>
    <p:extLst>
      <p:ext uri="{BB962C8B-B14F-4D97-AF65-F5344CB8AC3E}">
        <p14:creationId xmlns:p14="http://schemas.microsoft.com/office/powerpoint/2010/main" val="198161150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Shape 411"/>
          <p:cNvSpPr txBox="1">
            <a:spLocks noGrp="1"/>
          </p:cNvSpPr>
          <p:nvPr>
            <p:ph type="title"/>
          </p:nvPr>
        </p:nvSpPr>
        <p:spPr>
          <a:xfrm>
            <a:off x="576562" y="552270"/>
            <a:ext cx="11360800" cy="943200"/>
          </a:xfrm>
          <a:prstGeom prst="rect">
            <a:avLst/>
          </a:prstGeom>
        </p:spPr>
        <p:txBody>
          <a:bodyPr lIns="121900" tIns="121900" rIns="121900" bIns="121900" anchor="t" anchorCtr="0">
            <a:noAutofit/>
          </a:bodyPr>
          <a:lstStyle/>
          <a:p>
            <a:r>
              <a:rPr lang="en"/>
              <a:t>Things to pay attention to</a:t>
            </a:r>
          </a:p>
        </p:txBody>
      </p:sp>
      <p:sp>
        <p:nvSpPr>
          <p:cNvPr id="412" name="Shape 412"/>
          <p:cNvSpPr txBox="1">
            <a:spLocks noGrp="1"/>
          </p:cNvSpPr>
          <p:nvPr>
            <p:ph type="body" idx="1"/>
          </p:nvPr>
        </p:nvSpPr>
        <p:spPr>
          <a:xfrm>
            <a:off x="780836" y="1688433"/>
            <a:ext cx="7849456" cy="4126740"/>
          </a:xfrm>
          <a:prstGeom prst="rect">
            <a:avLst/>
          </a:prstGeom>
        </p:spPr>
        <p:txBody>
          <a:bodyPr lIns="121900" tIns="121900" rIns="121900" bIns="121900" anchor="t" anchorCtr="0">
            <a:noAutofit/>
          </a:bodyPr>
          <a:lstStyle/>
          <a:p>
            <a:r>
              <a:rPr lang="en" dirty="0"/>
              <a:t>Who is speaking most in your group?</a:t>
            </a:r>
          </a:p>
          <a:p>
            <a:r>
              <a:rPr lang="en" dirty="0"/>
              <a:t>Is someone having difficulty being heard?</a:t>
            </a:r>
          </a:p>
          <a:p>
            <a:r>
              <a:rPr lang="en" dirty="0"/>
              <a:t>Are there patterns related to gender, race, age, or anything else?</a:t>
            </a:r>
          </a:p>
          <a:p>
            <a:r>
              <a:rPr lang="en" dirty="0"/>
              <a:t>How do these discussions compare to ones you have in other contexts?</a:t>
            </a:r>
          </a:p>
          <a:p>
            <a:endParaRPr dirty="0"/>
          </a:p>
        </p:txBody>
      </p:sp>
    </p:spTree>
    <p:extLst>
      <p:ext uri="{BB962C8B-B14F-4D97-AF65-F5344CB8AC3E}">
        <p14:creationId xmlns:p14="http://schemas.microsoft.com/office/powerpoint/2010/main" val="72345278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Scenario 2: Addressing problematic behavior</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smtClean="0"/>
              <a:t>You’re in an airport, waiting for your flight. A badged airport employee, wearing a headscarf, is pushing a man in a wheelchair to a nearby gate. She accidentally hits a garbage can with the side of the chair. The man in the chair calls her an </a:t>
            </a:r>
            <a:r>
              <a:rPr lang="en-US" sz="2400" dirty="0" err="1" smtClean="0"/>
              <a:t>Islamophobic</a:t>
            </a:r>
            <a:r>
              <a:rPr lang="en-US" sz="2400" dirty="0" smtClean="0"/>
              <a:t> slur. She seems to respond politely.</a:t>
            </a:r>
            <a:endParaRPr sz="2400" dirty="0"/>
          </a:p>
        </p:txBody>
      </p:sp>
    </p:spTree>
    <p:extLst>
      <p:ext uri="{BB962C8B-B14F-4D97-AF65-F5344CB8AC3E}">
        <p14:creationId xmlns:p14="http://schemas.microsoft.com/office/powerpoint/2010/main" val="39092987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Shape 369"/>
          <p:cNvSpPr txBox="1">
            <a:spLocks noGrp="1"/>
          </p:cNvSpPr>
          <p:nvPr>
            <p:ph type="title"/>
          </p:nvPr>
        </p:nvSpPr>
        <p:spPr>
          <a:xfrm>
            <a:off x="3955282" y="2742480"/>
            <a:ext cx="11360800" cy="943200"/>
          </a:xfrm>
          <a:prstGeom prst="rect">
            <a:avLst/>
          </a:prstGeom>
        </p:spPr>
        <p:txBody>
          <a:bodyPr lIns="121900" tIns="121900" rIns="121900" bIns="121900" anchor="t" anchorCtr="0">
            <a:noAutofit/>
          </a:bodyPr>
          <a:lstStyle/>
          <a:p>
            <a:r>
              <a:rPr lang="en-US" smtClean="0"/>
              <a:t>Break</a:t>
            </a:r>
            <a:endParaRPr lang="en" dirty="0"/>
          </a:p>
        </p:txBody>
      </p:sp>
    </p:spTree>
    <p:extLst>
      <p:ext uri="{BB962C8B-B14F-4D97-AF65-F5344CB8AC3E}">
        <p14:creationId xmlns:p14="http://schemas.microsoft.com/office/powerpoint/2010/main" val="19852150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Shape 369"/>
          <p:cNvSpPr txBox="1">
            <a:spLocks noGrp="1"/>
          </p:cNvSpPr>
          <p:nvPr>
            <p:ph type="title"/>
          </p:nvPr>
        </p:nvSpPr>
        <p:spPr>
          <a:xfrm>
            <a:off x="573255" y="562951"/>
            <a:ext cx="11360800" cy="943200"/>
          </a:xfrm>
          <a:prstGeom prst="rect">
            <a:avLst/>
          </a:prstGeom>
        </p:spPr>
        <p:txBody>
          <a:bodyPr lIns="121900" tIns="121900" rIns="121900" bIns="121900" anchor="t" anchorCtr="0">
            <a:noAutofit/>
          </a:bodyPr>
          <a:lstStyle/>
          <a:p>
            <a:r>
              <a:rPr lang="en" dirty="0"/>
              <a:t>Basics of </a:t>
            </a:r>
            <a:r>
              <a:rPr lang="en-US" dirty="0" smtClean="0"/>
              <a:t>bystander intervention (behavior)</a:t>
            </a:r>
            <a:endParaRPr lang="en" dirty="0"/>
          </a:p>
        </p:txBody>
      </p:sp>
      <p:sp>
        <p:nvSpPr>
          <p:cNvPr id="370" name="Shape 370"/>
          <p:cNvSpPr txBox="1">
            <a:spLocks noGrp="1"/>
          </p:cNvSpPr>
          <p:nvPr>
            <p:ph type="body" idx="1"/>
          </p:nvPr>
        </p:nvSpPr>
        <p:spPr>
          <a:xfrm>
            <a:off x="657337" y="1619176"/>
            <a:ext cx="7835309" cy="4403600"/>
          </a:xfrm>
          <a:prstGeom prst="rect">
            <a:avLst/>
          </a:prstGeom>
        </p:spPr>
        <p:txBody>
          <a:bodyPr lIns="121900" tIns="121900" rIns="121900" bIns="121900" anchor="t" anchorCtr="0">
            <a:noAutofit/>
          </a:bodyPr>
          <a:lstStyle/>
          <a:p>
            <a:r>
              <a:rPr lang="en-US" dirty="0" smtClean="0"/>
              <a:t>Be aware.</a:t>
            </a:r>
          </a:p>
          <a:p>
            <a:r>
              <a:rPr lang="en-US" dirty="0" smtClean="0"/>
              <a:t>Assess personal safety.</a:t>
            </a:r>
          </a:p>
          <a:p>
            <a:r>
              <a:rPr lang="en-US" dirty="0" smtClean="0"/>
              <a:t>Focus on the target.</a:t>
            </a:r>
          </a:p>
          <a:p>
            <a:r>
              <a:rPr lang="en-US" dirty="0" smtClean="0"/>
              <a:t>Consider five options: delay, delegate, distract, document, directly intervene</a:t>
            </a:r>
          </a:p>
        </p:txBody>
      </p:sp>
      <p:sp>
        <p:nvSpPr>
          <p:cNvPr id="2" name="Rectangle 1"/>
          <p:cNvSpPr/>
          <p:nvPr/>
        </p:nvSpPr>
        <p:spPr>
          <a:xfrm>
            <a:off x="3452648" y="6022776"/>
            <a:ext cx="5806966" cy="523220"/>
          </a:xfrm>
          <a:prstGeom prst="rect">
            <a:avLst/>
          </a:prstGeom>
        </p:spPr>
        <p:txBody>
          <a:bodyPr wrap="square">
            <a:spAutoFit/>
          </a:bodyPr>
          <a:lstStyle/>
          <a:p>
            <a:r>
              <a:rPr lang="en-US" dirty="0">
                <a:latin typeface="Cooper Hewitt Book" charset="0"/>
                <a:ea typeface="Cooper Hewitt Book" charset="0"/>
                <a:cs typeface="Cooper Hewitt Book" charset="0"/>
              </a:rPr>
              <a:t>Based on the 4Ds of Bystander Intervention by </a:t>
            </a:r>
            <a:r>
              <a:rPr lang="en-US" dirty="0" err="1">
                <a:latin typeface="Cooper Hewitt Book" charset="0"/>
                <a:ea typeface="Cooper Hewitt Book" charset="0"/>
                <a:cs typeface="Cooper Hewitt Book" charset="0"/>
              </a:rPr>
              <a:t>Hollaback</a:t>
            </a:r>
            <a:r>
              <a:rPr lang="en-US" dirty="0">
                <a:latin typeface="Cooper Hewitt Book" charset="0"/>
                <a:ea typeface="Cooper Hewitt Book" charset="0"/>
                <a:cs typeface="Cooper Hewitt Book" charset="0"/>
              </a:rPr>
              <a:t>! https://</a:t>
            </a:r>
            <a:r>
              <a:rPr lang="en-US" dirty="0" err="1">
                <a:latin typeface="Cooper Hewitt Book" charset="0"/>
                <a:ea typeface="Cooper Hewitt Book" charset="0"/>
                <a:cs typeface="Cooper Hewitt Book" charset="0"/>
              </a:rPr>
              <a:t>www.ihollaback.org</a:t>
            </a:r>
            <a:r>
              <a:rPr lang="en-US" dirty="0">
                <a:latin typeface="Cooper Hewitt Book" charset="0"/>
                <a:ea typeface="Cooper Hewitt Book" charset="0"/>
                <a:cs typeface="Cooper Hewitt Book" charset="0"/>
              </a:rPr>
              <a:t>/responding-to-harassers/</a:t>
            </a:r>
          </a:p>
        </p:txBody>
      </p:sp>
    </p:spTree>
    <p:extLst>
      <p:ext uri="{BB962C8B-B14F-4D97-AF65-F5344CB8AC3E}">
        <p14:creationId xmlns:p14="http://schemas.microsoft.com/office/powerpoint/2010/main" val="95394429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Scenario 4: Addressing harassing behavior</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smtClean="0"/>
              <a:t>You are on a public bus. A butch woman is sitting in the row across from you. A man behind her starts talking to her, but she ignores him. </a:t>
            </a:r>
          </a:p>
          <a:p>
            <a:r>
              <a:rPr lang="en-US" sz="2400" dirty="0" smtClean="0"/>
              <a:t>He taps her on the shoulder, and she says something to him. He then begins swearing loudly at her.</a:t>
            </a:r>
          </a:p>
        </p:txBody>
      </p:sp>
    </p:spTree>
    <p:extLst>
      <p:ext uri="{BB962C8B-B14F-4D97-AF65-F5344CB8AC3E}">
        <p14:creationId xmlns:p14="http://schemas.microsoft.com/office/powerpoint/2010/main" val="88513934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Scenario 4: Addressing harassing behavior</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000" b="1" dirty="0"/>
              <a:t>Delay</a:t>
            </a:r>
            <a:r>
              <a:rPr lang="en-US" sz="2000" dirty="0"/>
              <a:t> </a:t>
            </a:r>
            <a:r>
              <a:rPr lang="mr-IN" sz="2000" dirty="0"/>
              <a:t>–</a:t>
            </a:r>
            <a:r>
              <a:rPr lang="en-US" sz="2000" dirty="0"/>
              <a:t> apologize </a:t>
            </a:r>
            <a:r>
              <a:rPr lang="en-US" sz="2000" dirty="0" smtClean="0"/>
              <a:t>to the woman and </a:t>
            </a:r>
            <a:r>
              <a:rPr lang="en-US" sz="2000" dirty="0"/>
              <a:t>say what happened wasn’t okay, offer to help after harasser has moved on</a:t>
            </a:r>
            <a:r>
              <a:rPr lang="en-US" sz="2000" dirty="0" smtClean="0"/>
              <a:t>.</a:t>
            </a:r>
            <a:endParaRPr lang="en-US" sz="2000" b="1" dirty="0" smtClean="0"/>
          </a:p>
          <a:p>
            <a:r>
              <a:rPr lang="en-US" sz="2000" b="1" dirty="0" smtClean="0"/>
              <a:t>Delegate </a:t>
            </a:r>
            <a:r>
              <a:rPr lang="mr-IN" sz="2000" dirty="0"/>
              <a:t>–</a:t>
            </a:r>
            <a:r>
              <a:rPr lang="en-US" sz="2000" dirty="0"/>
              <a:t> ask someone around you to do any of these </a:t>
            </a:r>
            <a:r>
              <a:rPr lang="en-US" sz="2000" dirty="0" smtClean="0"/>
              <a:t>things, go talk to the bus driver or transit authority.</a:t>
            </a:r>
          </a:p>
          <a:p>
            <a:r>
              <a:rPr lang="en-US" sz="2000" b="1" dirty="0" smtClean="0"/>
              <a:t>Distract</a:t>
            </a:r>
            <a:r>
              <a:rPr lang="en-US" sz="2000" dirty="0" smtClean="0"/>
              <a:t> </a:t>
            </a:r>
            <a:r>
              <a:rPr lang="mr-IN" sz="2000" dirty="0" smtClean="0"/>
              <a:t>–</a:t>
            </a:r>
            <a:r>
              <a:rPr lang="en-US" sz="2000" dirty="0" smtClean="0"/>
              <a:t> go talk to the woman about something unrelated, like the time or the weather</a:t>
            </a:r>
            <a:r>
              <a:rPr lang="en-US" sz="2000" dirty="0" smtClean="0"/>
              <a:t>. Get her consent and then pretend to know her.</a:t>
            </a:r>
            <a:endParaRPr lang="en-US" sz="2000" dirty="0" smtClean="0"/>
          </a:p>
          <a:p>
            <a:r>
              <a:rPr lang="en-US" sz="2000" b="1" dirty="0" smtClean="0"/>
              <a:t>Document</a:t>
            </a:r>
            <a:r>
              <a:rPr lang="en-US" sz="2000" dirty="0" smtClean="0"/>
              <a:t>- start filming the interaction or take pictures of the harasser. (USE WITH CAUTION.)</a:t>
            </a:r>
          </a:p>
          <a:p>
            <a:r>
              <a:rPr lang="en-US" sz="2000" b="1" dirty="0" smtClean="0"/>
              <a:t>Directly intervene </a:t>
            </a:r>
            <a:r>
              <a:rPr lang="mr-IN" sz="2000" dirty="0" smtClean="0"/>
              <a:t>–</a:t>
            </a:r>
            <a:r>
              <a:rPr lang="en-US" sz="2000" dirty="0" smtClean="0"/>
              <a:t> tell the man to knock it off, or otherwise engage him directly.</a:t>
            </a:r>
          </a:p>
          <a:p>
            <a:endParaRPr sz="2000" dirty="0"/>
          </a:p>
        </p:txBody>
      </p:sp>
    </p:spTree>
    <p:extLst>
      <p:ext uri="{BB962C8B-B14F-4D97-AF65-F5344CB8AC3E}">
        <p14:creationId xmlns:p14="http://schemas.microsoft.com/office/powerpoint/2010/main" val="117460802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Scenario </a:t>
            </a:r>
            <a:r>
              <a:rPr lang="en-US" dirty="0"/>
              <a:t>5</a:t>
            </a:r>
            <a:r>
              <a:rPr lang="en-US" dirty="0" smtClean="0"/>
              <a:t>: Developing intervention skills</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smtClean="0"/>
              <a:t>You are walking on the street in an area you frequent. There  is a young black man who is being put in handcuffs in front of a nearby store.  The two cops involved in the interaction are not paying attention to you.</a:t>
            </a:r>
            <a:endParaRPr sz="2400" dirty="0"/>
          </a:p>
        </p:txBody>
      </p:sp>
    </p:spTree>
    <p:extLst>
      <p:ext uri="{BB962C8B-B14F-4D97-AF65-F5344CB8AC3E}">
        <p14:creationId xmlns:p14="http://schemas.microsoft.com/office/powerpoint/2010/main" val="17367679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236924" y="593367"/>
            <a:ext cx="11360800" cy="943200"/>
          </a:xfrm>
          <a:prstGeom prst="rect">
            <a:avLst/>
          </a:prstGeom>
        </p:spPr>
        <p:txBody>
          <a:bodyPr lIns="121900" tIns="121900" rIns="121900" bIns="121900" anchor="t" anchorCtr="0">
            <a:noAutofit/>
          </a:bodyPr>
          <a:lstStyle/>
          <a:p>
            <a:r>
              <a:rPr lang="en"/>
              <a:t>What is an ally? </a:t>
            </a:r>
            <a:r>
              <a:rPr lang="en" dirty="0"/>
              <a:t>Some terminology first:</a:t>
            </a:r>
          </a:p>
        </p:txBody>
      </p:sp>
      <p:sp>
        <p:nvSpPr>
          <p:cNvPr id="183" name="Shape 183"/>
          <p:cNvSpPr txBox="1">
            <a:spLocks noGrp="1"/>
          </p:cNvSpPr>
          <p:nvPr>
            <p:ph type="body" idx="1"/>
          </p:nvPr>
        </p:nvSpPr>
        <p:spPr>
          <a:xfrm>
            <a:off x="920096" y="1536567"/>
            <a:ext cx="7476933" cy="4506100"/>
          </a:xfrm>
          <a:prstGeom prst="rect">
            <a:avLst/>
          </a:prstGeom>
        </p:spPr>
        <p:txBody>
          <a:bodyPr lIns="121900" tIns="121900" rIns="121900" bIns="121900" anchor="t" anchorCtr="0">
            <a:noAutofit/>
          </a:bodyPr>
          <a:lstStyle/>
          <a:p>
            <a:r>
              <a:rPr lang="en" b="1" dirty="0"/>
              <a:t>Target:</a:t>
            </a:r>
            <a:r>
              <a:rPr lang="en" dirty="0"/>
              <a:t> someone who suffers from oppression (also called "a member of a marginalized group")</a:t>
            </a:r>
          </a:p>
          <a:p>
            <a:r>
              <a:rPr lang="en" b="1" dirty="0"/>
              <a:t>Ally:</a:t>
            </a:r>
            <a:r>
              <a:rPr lang="en" dirty="0"/>
              <a:t> a member of a social group that enjoys some privilege that is </a:t>
            </a:r>
            <a:r>
              <a:rPr lang="en" b="1" dirty="0"/>
              <a:t>working to end oppression</a:t>
            </a:r>
            <a:r>
              <a:rPr lang="en" dirty="0"/>
              <a:t> and </a:t>
            </a:r>
            <a:r>
              <a:rPr lang="en" b="1" dirty="0"/>
              <a:t>understand their own privilege</a:t>
            </a:r>
          </a:p>
        </p:txBody>
      </p:sp>
      <p:grpSp>
        <p:nvGrpSpPr>
          <p:cNvPr id="184" name="Shape 184"/>
          <p:cNvGrpSpPr/>
          <p:nvPr/>
        </p:nvGrpSpPr>
        <p:grpSpPr>
          <a:xfrm>
            <a:off x="3215445" y="5131500"/>
            <a:ext cx="5093692" cy="1333203"/>
            <a:chOff x="5261703" y="3552900"/>
            <a:chExt cx="3820269" cy="999902"/>
          </a:xfrm>
        </p:grpSpPr>
        <p:sp>
          <p:nvSpPr>
            <p:cNvPr id="185" name="Shape 185"/>
            <p:cNvSpPr txBox="1"/>
            <p:nvPr/>
          </p:nvSpPr>
          <p:spPr>
            <a:xfrm>
              <a:off x="6800472" y="3912602"/>
              <a:ext cx="2281500" cy="640200"/>
            </a:xfrm>
            <a:prstGeom prst="rect">
              <a:avLst/>
            </a:prstGeom>
            <a:noFill/>
            <a:ln>
              <a:noFill/>
            </a:ln>
          </p:spPr>
          <p:txBody>
            <a:bodyPr lIns="121900" tIns="121900" rIns="121900" bIns="121900" anchor="t" anchorCtr="0">
              <a:noAutofit/>
            </a:bodyPr>
            <a:lstStyle/>
            <a:p>
              <a:r>
                <a:rPr lang="en" sz="6400" dirty="0">
                  <a:solidFill>
                    <a:schemeClr val="accent1"/>
                  </a:solidFill>
                  <a:latin typeface="Indie Flower"/>
                  <a:ea typeface="Indie Flower"/>
                  <a:cs typeface="Indie Flower"/>
                  <a:sym typeface="Indie Flower"/>
                </a:rPr>
                <a:t>Actions</a:t>
              </a:r>
            </a:p>
          </p:txBody>
        </p:sp>
        <p:cxnSp>
          <p:nvCxnSpPr>
            <p:cNvPr id="186" name="Shape 186"/>
            <p:cNvCxnSpPr/>
            <p:nvPr/>
          </p:nvCxnSpPr>
          <p:spPr>
            <a:xfrm rot="10800000">
              <a:off x="5261703" y="3609602"/>
              <a:ext cx="1305000" cy="606000"/>
            </a:xfrm>
            <a:prstGeom prst="straightConnector1">
              <a:avLst/>
            </a:prstGeom>
            <a:noFill/>
            <a:ln w="38100" cap="flat" cmpd="sng">
              <a:solidFill>
                <a:schemeClr val="accent1"/>
              </a:solidFill>
              <a:prstDash val="solid"/>
              <a:round/>
              <a:headEnd type="none" w="lg" len="lg"/>
              <a:tailEnd type="stealth" w="lg" len="lg"/>
            </a:ln>
          </p:spPr>
        </p:cxnSp>
        <p:cxnSp>
          <p:nvCxnSpPr>
            <p:cNvPr id="187" name="Shape 187"/>
            <p:cNvCxnSpPr/>
            <p:nvPr/>
          </p:nvCxnSpPr>
          <p:spPr>
            <a:xfrm rot="10800000" flipH="1">
              <a:off x="7648575" y="3552900"/>
              <a:ext cx="295200" cy="638100"/>
            </a:xfrm>
            <a:prstGeom prst="straightConnector1">
              <a:avLst/>
            </a:prstGeom>
            <a:noFill/>
            <a:ln w="38100" cap="flat" cmpd="sng">
              <a:solidFill>
                <a:schemeClr val="accent1"/>
              </a:solidFill>
              <a:prstDash val="solid"/>
              <a:round/>
              <a:headEnd type="none" w="lg" len="lg"/>
              <a:tailEnd type="stealth" w="lg" len="lg"/>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3592" y="398250"/>
            <a:ext cx="5251711" cy="6050885"/>
          </a:xfrm>
          <a:prstGeom prst="rect">
            <a:avLst/>
          </a:prstGeom>
        </p:spPr>
      </p:pic>
    </p:spTree>
    <p:extLst>
      <p:ext uri="{BB962C8B-B14F-4D97-AF65-F5344CB8AC3E}">
        <p14:creationId xmlns:p14="http://schemas.microsoft.com/office/powerpoint/2010/main" val="67338112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Tip: if you don’t know what to do, learn</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smtClean="0"/>
              <a:t>Ask yourself “What would it take for me to feel comfortable reacting to this situation in the future?”</a:t>
            </a:r>
          </a:p>
          <a:p>
            <a:r>
              <a:rPr lang="en-US" sz="2400" dirty="0" smtClean="0"/>
              <a:t>Resolve to learn that information.</a:t>
            </a:r>
          </a:p>
          <a:p>
            <a:r>
              <a:rPr lang="en-US" sz="2400" dirty="0" smtClean="0"/>
              <a:t>Google it!</a:t>
            </a:r>
          </a:p>
          <a:p>
            <a:r>
              <a:rPr lang="en-US" sz="2400" dirty="0" smtClean="0"/>
              <a:t>Use guides produced by reputable organizations. The SPLC Stand Up guide is fantastic.</a:t>
            </a:r>
            <a:endParaRPr sz="2400" dirty="0"/>
          </a:p>
        </p:txBody>
      </p:sp>
    </p:spTree>
    <p:extLst>
      <p:ext uri="{BB962C8B-B14F-4D97-AF65-F5344CB8AC3E}">
        <p14:creationId xmlns:p14="http://schemas.microsoft.com/office/powerpoint/2010/main" val="202939088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Shape 369"/>
          <p:cNvSpPr txBox="1">
            <a:spLocks noGrp="1"/>
          </p:cNvSpPr>
          <p:nvPr>
            <p:ph type="title"/>
          </p:nvPr>
        </p:nvSpPr>
        <p:spPr>
          <a:xfrm>
            <a:off x="573255" y="562951"/>
            <a:ext cx="11360800" cy="943200"/>
          </a:xfrm>
          <a:prstGeom prst="rect">
            <a:avLst/>
          </a:prstGeom>
        </p:spPr>
        <p:txBody>
          <a:bodyPr lIns="121900" tIns="121900" rIns="121900" bIns="121900" anchor="t" anchorCtr="0">
            <a:noAutofit/>
          </a:bodyPr>
          <a:lstStyle/>
          <a:p>
            <a:r>
              <a:rPr lang="en" dirty="0"/>
              <a:t>Basics of </a:t>
            </a:r>
            <a:r>
              <a:rPr lang="en-US" dirty="0" smtClean="0"/>
              <a:t>dealing with defensive people</a:t>
            </a:r>
            <a:endParaRPr lang="en" dirty="0"/>
          </a:p>
        </p:txBody>
      </p:sp>
      <p:sp>
        <p:nvSpPr>
          <p:cNvPr id="370" name="Shape 370"/>
          <p:cNvSpPr txBox="1">
            <a:spLocks noGrp="1"/>
          </p:cNvSpPr>
          <p:nvPr>
            <p:ph type="body" idx="1"/>
          </p:nvPr>
        </p:nvSpPr>
        <p:spPr>
          <a:xfrm>
            <a:off x="657338" y="1619176"/>
            <a:ext cx="6150400" cy="4403600"/>
          </a:xfrm>
          <a:prstGeom prst="rect">
            <a:avLst/>
          </a:prstGeom>
        </p:spPr>
        <p:txBody>
          <a:bodyPr lIns="121900" tIns="121900" rIns="121900" bIns="121900" anchor="t" anchorCtr="0">
            <a:noAutofit/>
          </a:bodyPr>
          <a:lstStyle/>
          <a:p>
            <a:pPr fontAlgn="base"/>
            <a:r>
              <a:rPr lang="en-US" dirty="0" smtClean="0"/>
              <a:t>Invoke shared values.</a:t>
            </a:r>
            <a:endParaRPr lang="en-US" dirty="0"/>
          </a:p>
          <a:p>
            <a:pPr fontAlgn="base"/>
            <a:r>
              <a:rPr lang="en-US" dirty="0" smtClean="0"/>
              <a:t>Express compassion.</a:t>
            </a:r>
            <a:endParaRPr lang="en-US" dirty="0"/>
          </a:p>
          <a:p>
            <a:pPr fontAlgn="base"/>
            <a:r>
              <a:rPr lang="en-US" dirty="0"/>
              <a:t>Make yourself </a:t>
            </a:r>
            <a:r>
              <a:rPr lang="en-US" dirty="0" smtClean="0"/>
              <a:t>vulnerable.</a:t>
            </a:r>
          </a:p>
          <a:p>
            <a:pPr fontAlgn="base"/>
            <a:r>
              <a:rPr lang="en-US" dirty="0" smtClean="0"/>
              <a:t>Share what changed your mind.</a:t>
            </a:r>
            <a:endParaRPr lang="en-US" dirty="0"/>
          </a:p>
          <a:p>
            <a:r>
              <a:rPr lang="en-US" dirty="0" smtClean="0"/>
              <a:t>Help them have compassion.</a:t>
            </a:r>
            <a:r>
              <a:rPr lang="en-US" dirty="0"/>
              <a:t/>
            </a:r>
            <a:br>
              <a:rPr lang="en-US" dirty="0"/>
            </a:br>
            <a:endParaRPr lang="en" dirty="0"/>
          </a:p>
        </p:txBody>
      </p:sp>
    </p:spTree>
    <p:extLst>
      <p:ext uri="{BB962C8B-B14F-4D97-AF65-F5344CB8AC3E}">
        <p14:creationId xmlns:p14="http://schemas.microsoft.com/office/powerpoint/2010/main" val="171601129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Scenario 6: addressing harmful stereotypes</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a:t>Your nephew, who you like a lot but don’t know well, is talking to just you at a small family event. He says something like </a:t>
            </a:r>
            <a:r>
              <a:rPr lang="en-US" sz="2400" dirty="0" smtClean="0"/>
              <a:t>“I don’t like Trump as a person, but I’m glad he will kick out illegals. At least our family came here legally.”</a:t>
            </a:r>
            <a:endParaRPr sz="2400" dirty="0"/>
          </a:p>
        </p:txBody>
      </p:sp>
    </p:spTree>
    <p:extLst>
      <p:ext uri="{BB962C8B-B14F-4D97-AF65-F5344CB8AC3E}">
        <p14:creationId xmlns:p14="http://schemas.microsoft.com/office/powerpoint/2010/main" val="150180628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Shape 484"/>
          <p:cNvSpPr txBox="1">
            <a:spLocks noGrp="1"/>
          </p:cNvSpPr>
          <p:nvPr>
            <p:ph type="title"/>
          </p:nvPr>
        </p:nvSpPr>
        <p:spPr>
          <a:xfrm>
            <a:off x="494931" y="518211"/>
            <a:ext cx="11360800" cy="943200"/>
          </a:xfrm>
          <a:prstGeom prst="rect">
            <a:avLst/>
          </a:prstGeom>
        </p:spPr>
        <p:txBody>
          <a:bodyPr lIns="121900" tIns="121900" rIns="121900" bIns="121900" anchor="t" anchorCtr="0">
            <a:noAutofit/>
          </a:bodyPr>
          <a:lstStyle/>
          <a:p>
            <a:r>
              <a:rPr lang="en" dirty="0"/>
              <a:t>Tip: </a:t>
            </a:r>
            <a:r>
              <a:rPr lang="en-US" dirty="0" smtClean="0"/>
              <a:t>r</a:t>
            </a:r>
            <a:r>
              <a:rPr lang="en" dirty="0" err="1" smtClean="0"/>
              <a:t>ead</a:t>
            </a:r>
            <a:r>
              <a:rPr lang="en" dirty="0" smtClean="0"/>
              <a:t> </a:t>
            </a:r>
            <a:r>
              <a:rPr lang="en" dirty="0"/>
              <a:t>Captain Awkward</a:t>
            </a:r>
          </a:p>
        </p:txBody>
      </p:sp>
      <p:sp>
        <p:nvSpPr>
          <p:cNvPr id="485" name="Shape 485"/>
          <p:cNvSpPr txBox="1">
            <a:spLocks noGrp="1"/>
          </p:cNvSpPr>
          <p:nvPr>
            <p:ph type="body" idx="1"/>
          </p:nvPr>
        </p:nvSpPr>
        <p:spPr>
          <a:xfrm>
            <a:off x="626301" y="1688433"/>
            <a:ext cx="7640878" cy="4148696"/>
          </a:xfrm>
          <a:prstGeom prst="rect">
            <a:avLst/>
          </a:prstGeom>
        </p:spPr>
        <p:txBody>
          <a:bodyPr lIns="121900" tIns="121900" rIns="121900" bIns="121900" anchor="t" anchorCtr="0">
            <a:noAutofit/>
          </a:bodyPr>
          <a:lstStyle/>
          <a:p>
            <a:r>
              <a:rPr lang="en" sz="2800" dirty="0"/>
              <a:t>Advice blog that answers questions on social interaction from an awkward, geeky perspective</a:t>
            </a:r>
          </a:p>
          <a:p>
            <a:r>
              <a:rPr lang="en" sz="2800" dirty="0"/>
              <a:t>Great for "How do I get someone to stop doing something without upsetting anyone?" type of questions (hint: someone is already upset)</a:t>
            </a:r>
          </a:p>
          <a:p>
            <a:r>
              <a:rPr lang="en" sz="2800" b="1" dirty="0"/>
              <a:t>http://</a:t>
            </a:r>
            <a:r>
              <a:rPr lang="en" sz="2800" b="1" dirty="0" err="1"/>
              <a:t>captainawkward.com</a:t>
            </a:r>
            <a:endParaRPr lang="en" sz="2800" b="1" dirty="0"/>
          </a:p>
          <a:p>
            <a:endParaRPr sz="2800" dirty="0"/>
          </a:p>
        </p:txBody>
      </p:sp>
    </p:spTree>
    <p:extLst>
      <p:ext uri="{BB962C8B-B14F-4D97-AF65-F5344CB8AC3E}">
        <p14:creationId xmlns:p14="http://schemas.microsoft.com/office/powerpoint/2010/main" val="156186661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Scenario 7: standing up for folks with concerns</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smtClean="0"/>
              <a:t>You work at a tech company. You are part of a 10-15 person meeting on a new feature, that could be used to track users by particular characteristics without their specific consent. </a:t>
            </a:r>
          </a:p>
          <a:p>
            <a:r>
              <a:rPr lang="en-US" sz="2400" dirty="0" smtClean="0"/>
              <a:t>A subordinate of yours expresses concern about how the Trump administration might use the data from the feature. A white male coworker of yours is very dismissive.</a:t>
            </a:r>
            <a:endParaRPr sz="2400" dirty="0"/>
          </a:p>
        </p:txBody>
      </p:sp>
    </p:spTree>
    <p:extLst>
      <p:ext uri="{BB962C8B-B14F-4D97-AF65-F5344CB8AC3E}">
        <p14:creationId xmlns:p14="http://schemas.microsoft.com/office/powerpoint/2010/main" val="1673449055"/>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smtClean="0"/>
              <a:t>“Don’t you think they’re overreacting?”</a:t>
            </a:r>
            <a:endParaRPr lang="en" dirty="0"/>
          </a:p>
        </p:txBody>
      </p:sp>
      <p:sp>
        <p:nvSpPr>
          <p:cNvPr id="400" name="Shape 400"/>
          <p:cNvSpPr txBox="1">
            <a:spLocks noGrp="1"/>
          </p:cNvSpPr>
          <p:nvPr>
            <p:ph type="body" idx="1"/>
          </p:nvPr>
        </p:nvSpPr>
        <p:spPr>
          <a:xfrm>
            <a:off x="783462" y="1536567"/>
            <a:ext cx="7982166" cy="4575733"/>
          </a:xfrm>
          <a:prstGeom prst="rect">
            <a:avLst/>
          </a:prstGeom>
        </p:spPr>
        <p:txBody>
          <a:bodyPr lIns="121900" tIns="121900" rIns="121900" bIns="121900" anchor="t" anchorCtr="0">
            <a:noAutofit/>
          </a:bodyPr>
          <a:lstStyle/>
          <a:p>
            <a:r>
              <a:rPr lang="en-US" sz="2400" dirty="0" smtClean="0"/>
              <a:t>Resist the impulse to validate this viewpoint. </a:t>
            </a:r>
          </a:p>
          <a:p>
            <a:r>
              <a:rPr lang="en-US" sz="2400" dirty="0" smtClean="0"/>
              <a:t>Instead, concentrate on the validity of the experiences that lead people to be concerned about the rise of creeping fascism.</a:t>
            </a:r>
            <a:endParaRPr sz="2400" dirty="0"/>
          </a:p>
        </p:txBody>
      </p:sp>
    </p:spTree>
    <p:extLst>
      <p:ext uri="{BB962C8B-B14F-4D97-AF65-F5344CB8AC3E}">
        <p14:creationId xmlns:p14="http://schemas.microsoft.com/office/powerpoint/2010/main" val="65747072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Shape 520"/>
          <p:cNvSpPr txBox="1">
            <a:spLocks noGrp="1"/>
          </p:cNvSpPr>
          <p:nvPr>
            <p:ph type="title"/>
          </p:nvPr>
        </p:nvSpPr>
        <p:spPr>
          <a:xfrm>
            <a:off x="688932" y="543263"/>
            <a:ext cx="11360800" cy="943200"/>
          </a:xfrm>
          <a:prstGeom prst="rect">
            <a:avLst/>
          </a:prstGeom>
        </p:spPr>
        <p:txBody>
          <a:bodyPr lIns="121900" tIns="121900" rIns="121900" bIns="121900" anchor="t" anchorCtr="0">
            <a:noAutofit/>
          </a:bodyPr>
          <a:lstStyle/>
          <a:p>
            <a:r>
              <a:rPr lang="en-US" dirty="0" smtClean="0"/>
              <a:t>Non-situational best practices</a:t>
            </a:r>
            <a:endParaRPr lang="en" dirty="0"/>
          </a:p>
        </p:txBody>
      </p:sp>
      <p:sp>
        <p:nvSpPr>
          <p:cNvPr id="521" name="Shape 521"/>
          <p:cNvSpPr txBox="1">
            <a:spLocks noGrp="1"/>
          </p:cNvSpPr>
          <p:nvPr>
            <p:ph type="body" idx="1"/>
          </p:nvPr>
        </p:nvSpPr>
        <p:spPr>
          <a:xfrm>
            <a:off x="688932" y="1486463"/>
            <a:ext cx="8091813" cy="4010909"/>
          </a:xfrm>
          <a:prstGeom prst="rect">
            <a:avLst/>
          </a:prstGeom>
        </p:spPr>
        <p:txBody>
          <a:bodyPr lIns="121900" tIns="121900" rIns="121900" bIns="121900" anchor="t" anchorCtr="0">
            <a:noAutofit/>
          </a:bodyPr>
          <a:lstStyle/>
          <a:p>
            <a:r>
              <a:rPr lang="en" sz="2800" dirty="0"/>
              <a:t>Don't expect praise and credit for fighting </a:t>
            </a:r>
            <a:r>
              <a:rPr lang="en" sz="2800" dirty="0" smtClean="0"/>
              <a:t>inequality</a:t>
            </a:r>
            <a:r>
              <a:rPr lang="en-US" sz="2800" dirty="0" smtClean="0"/>
              <a:t>.</a:t>
            </a:r>
            <a:endParaRPr lang="en" sz="2800" dirty="0"/>
          </a:p>
          <a:p>
            <a:r>
              <a:rPr lang="en" sz="2800" dirty="0"/>
              <a:t>Follow and support leaders from target </a:t>
            </a:r>
            <a:r>
              <a:rPr lang="en" sz="2800" dirty="0" smtClean="0"/>
              <a:t>groups</a:t>
            </a:r>
            <a:r>
              <a:rPr lang="en-US" sz="2800" dirty="0" smtClean="0"/>
              <a:t>.</a:t>
            </a:r>
            <a:endParaRPr lang="en" sz="2800" dirty="0"/>
          </a:p>
          <a:p>
            <a:r>
              <a:rPr lang="en" sz="2800" dirty="0"/>
              <a:t>Assume targets are knowledgeable about their </a:t>
            </a:r>
            <a:r>
              <a:rPr lang="en" sz="2800" dirty="0" smtClean="0"/>
              <a:t>oppression</a:t>
            </a:r>
            <a:r>
              <a:rPr lang="en-US" sz="2800" dirty="0" smtClean="0"/>
              <a:t>.</a:t>
            </a:r>
            <a:endParaRPr lang="en" sz="2800" dirty="0"/>
          </a:p>
          <a:p>
            <a:r>
              <a:rPr lang="en" sz="2800" dirty="0" smtClean="0"/>
              <a:t>When </a:t>
            </a:r>
            <a:r>
              <a:rPr lang="en" sz="2800" dirty="0"/>
              <a:t>you make a mistake, apologize, correct yourself, and move </a:t>
            </a:r>
            <a:r>
              <a:rPr lang="en" sz="2800" dirty="0" smtClean="0"/>
              <a:t>on</a:t>
            </a:r>
            <a:r>
              <a:rPr lang="en-US" sz="2800" dirty="0" smtClean="0"/>
              <a:t>.</a:t>
            </a:r>
            <a:endParaRPr lang="en" sz="2800"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Shape 520"/>
          <p:cNvSpPr txBox="1">
            <a:spLocks noGrp="1"/>
          </p:cNvSpPr>
          <p:nvPr>
            <p:ph type="title"/>
          </p:nvPr>
        </p:nvSpPr>
        <p:spPr>
          <a:xfrm>
            <a:off x="688932" y="543263"/>
            <a:ext cx="11360800" cy="943200"/>
          </a:xfrm>
          <a:prstGeom prst="rect">
            <a:avLst/>
          </a:prstGeom>
        </p:spPr>
        <p:txBody>
          <a:bodyPr lIns="121900" tIns="121900" rIns="121900" bIns="121900" anchor="t" anchorCtr="0">
            <a:noAutofit/>
          </a:bodyPr>
          <a:lstStyle/>
          <a:p>
            <a:r>
              <a:rPr lang="en-US" dirty="0"/>
              <a:t>T</a:t>
            </a:r>
            <a:r>
              <a:rPr lang="en-US" dirty="0" smtClean="0"/>
              <a:t>his workshop is not a certification</a:t>
            </a:r>
            <a:endParaRPr lang="en" dirty="0"/>
          </a:p>
        </p:txBody>
      </p:sp>
      <p:sp>
        <p:nvSpPr>
          <p:cNvPr id="521" name="Shape 521"/>
          <p:cNvSpPr txBox="1">
            <a:spLocks noGrp="1"/>
          </p:cNvSpPr>
          <p:nvPr>
            <p:ph type="body" idx="1"/>
          </p:nvPr>
        </p:nvSpPr>
        <p:spPr>
          <a:xfrm>
            <a:off x="688932" y="1486463"/>
            <a:ext cx="8091813" cy="4010909"/>
          </a:xfrm>
          <a:prstGeom prst="rect">
            <a:avLst/>
          </a:prstGeom>
        </p:spPr>
        <p:txBody>
          <a:bodyPr lIns="121900" tIns="121900" rIns="121900" bIns="121900" anchor="t" anchorCtr="0">
            <a:noAutofit/>
          </a:bodyPr>
          <a:lstStyle/>
          <a:p>
            <a:r>
              <a:rPr lang="en-US" sz="2800" dirty="0" smtClean="0"/>
              <a:t>Don’t be Kool Aid Man.</a:t>
            </a:r>
          </a:p>
          <a:p>
            <a:r>
              <a:rPr lang="en-US" sz="2800" dirty="0" smtClean="0"/>
              <a:t>Ally is a thing you do (sometimes), not a thing that you are.</a:t>
            </a:r>
          </a:p>
          <a:p>
            <a:r>
              <a:rPr lang="en-US" sz="2800" dirty="0" smtClean="0"/>
              <a:t>We will all continue to make mistakes, what counts is how you react.</a:t>
            </a:r>
            <a:endParaRPr lang="en" sz="2800" dirty="0"/>
          </a:p>
        </p:txBody>
      </p:sp>
    </p:spTree>
    <p:extLst>
      <p:ext uri="{BB962C8B-B14F-4D97-AF65-F5344CB8AC3E}">
        <p14:creationId xmlns:p14="http://schemas.microsoft.com/office/powerpoint/2010/main" val="93168351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Shape 520"/>
          <p:cNvSpPr txBox="1">
            <a:spLocks noGrp="1"/>
          </p:cNvSpPr>
          <p:nvPr>
            <p:ph type="title"/>
          </p:nvPr>
        </p:nvSpPr>
        <p:spPr>
          <a:xfrm>
            <a:off x="688932" y="493159"/>
            <a:ext cx="11360800" cy="943200"/>
          </a:xfrm>
          <a:prstGeom prst="rect">
            <a:avLst/>
          </a:prstGeom>
        </p:spPr>
        <p:txBody>
          <a:bodyPr lIns="121900" tIns="121900" rIns="121900" bIns="121900" anchor="t" anchorCtr="0">
            <a:noAutofit/>
          </a:bodyPr>
          <a:lstStyle/>
          <a:p>
            <a:r>
              <a:rPr lang="en-US" dirty="0"/>
              <a:t>R</a:t>
            </a:r>
            <a:r>
              <a:rPr lang="en-US" dirty="0" smtClean="0"/>
              <a:t>esources</a:t>
            </a:r>
            <a:endParaRPr lang="en" dirty="0"/>
          </a:p>
        </p:txBody>
      </p:sp>
      <p:sp>
        <p:nvSpPr>
          <p:cNvPr id="521" name="Shape 521"/>
          <p:cNvSpPr txBox="1">
            <a:spLocks noGrp="1"/>
          </p:cNvSpPr>
          <p:nvPr>
            <p:ph type="body" idx="1"/>
          </p:nvPr>
        </p:nvSpPr>
        <p:spPr>
          <a:xfrm>
            <a:off x="688932" y="1286047"/>
            <a:ext cx="8091813" cy="4010909"/>
          </a:xfrm>
          <a:prstGeom prst="rect">
            <a:avLst/>
          </a:prstGeom>
        </p:spPr>
        <p:txBody>
          <a:bodyPr lIns="121900" tIns="121900" rIns="121900" bIns="121900" anchor="t" anchorCtr="0">
            <a:noAutofit/>
          </a:bodyPr>
          <a:lstStyle/>
          <a:p>
            <a:r>
              <a:rPr lang="en-US" sz="2000" b="1" dirty="0"/>
              <a:t>Julie Pagano’s ”So You Want to Be An Ally</a:t>
            </a:r>
            <a:r>
              <a:rPr lang="en-US" sz="2000" b="1" dirty="0" smtClean="0"/>
              <a:t>”  </a:t>
            </a:r>
            <a:r>
              <a:rPr lang="en-US" sz="2000" dirty="0"/>
              <a:t>http://</a:t>
            </a:r>
            <a:r>
              <a:rPr lang="en-US" sz="2000" dirty="0" err="1"/>
              <a:t>juliepagano.com</a:t>
            </a:r>
            <a:r>
              <a:rPr lang="en-US" sz="2000" dirty="0"/>
              <a:t>/blog/2014/05/10/so-you-want-to-be-an-ally</a:t>
            </a:r>
            <a:r>
              <a:rPr lang="en-US" sz="2000" dirty="0" smtClean="0"/>
              <a:t>/</a:t>
            </a:r>
            <a:r>
              <a:rPr lang="en-US" sz="2000" dirty="0"/>
              <a:t/>
            </a:r>
            <a:br>
              <a:rPr lang="en-US" sz="2000" dirty="0"/>
            </a:br>
            <a:r>
              <a:rPr lang="en-US" sz="2000" b="1" dirty="0"/>
              <a:t>GLAAD’s “Tips for Allies of Transgender People</a:t>
            </a:r>
            <a:r>
              <a:rPr lang="en-US" sz="2000" b="1" dirty="0" smtClean="0"/>
              <a:t>”</a:t>
            </a:r>
            <a:r>
              <a:rPr lang="en-US" sz="2000" dirty="0"/>
              <a:t/>
            </a:r>
            <a:br>
              <a:rPr lang="en-US" sz="2000" dirty="0"/>
            </a:br>
            <a:r>
              <a:rPr lang="en-US" sz="2000" dirty="0"/>
              <a:t>  http://</a:t>
            </a:r>
            <a:r>
              <a:rPr lang="en-US" sz="2000" dirty="0" err="1" smtClean="0"/>
              <a:t>www.glaad.org</a:t>
            </a:r>
            <a:r>
              <a:rPr lang="en-US" sz="2000" dirty="0" smtClean="0"/>
              <a:t>/transgender/allies</a:t>
            </a:r>
            <a:r>
              <a:rPr lang="en-US" sz="2000" dirty="0"/>
              <a:t/>
            </a:r>
            <a:br>
              <a:rPr lang="en-US" sz="2000" dirty="0"/>
            </a:br>
            <a:r>
              <a:rPr lang="en-US" sz="2000" b="1" dirty="0"/>
              <a:t>Mia McKenzie’s “The Difference Between Real Solidarity and Ally </a:t>
            </a:r>
            <a:r>
              <a:rPr lang="en-US" sz="2000" b="1" dirty="0" smtClean="0"/>
              <a:t>Theater”</a:t>
            </a:r>
            <a:r>
              <a:rPr lang="en-US" sz="2000" dirty="0" smtClean="0"/>
              <a:t> </a:t>
            </a:r>
            <a:r>
              <a:rPr lang="en-US" sz="2000" dirty="0" smtClean="0">
                <a:hlinkClick r:id="rId3"/>
              </a:rPr>
              <a:t>http</a:t>
            </a:r>
            <a:r>
              <a:rPr lang="en-US" sz="2000" dirty="0">
                <a:hlinkClick r:id="rId3"/>
              </a:rPr>
              <a:t>://www.blackgirldangerous.org/2015/11/the-difference-between-real-solidarity-and-ally-theatre</a:t>
            </a:r>
            <a:r>
              <a:rPr lang="en-US" sz="2000" dirty="0" smtClean="0">
                <a:hlinkClick r:id="rId3"/>
              </a:rPr>
              <a:t>/</a:t>
            </a:r>
            <a:endParaRPr lang="en-US" sz="2000" dirty="0" smtClean="0"/>
          </a:p>
          <a:p>
            <a:r>
              <a:rPr lang="en-US" sz="2000" b="1" dirty="0" smtClean="0"/>
              <a:t>Val Aurora’s “Guest Post: A Post-Election Guide to Changing Hearts and Minds” </a:t>
            </a:r>
            <a:r>
              <a:rPr lang="en-US" sz="2000" dirty="0" smtClean="0">
                <a:hlinkClick r:id="rId4"/>
              </a:rPr>
              <a:t>https</a:t>
            </a:r>
            <a:r>
              <a:rPr lang="en-US" sz="2000" dirty="0">
                <a:hlinkClick r:id="rId4"/>
              </a:rPr>
              <a:t>://captainawkward.com/2016/11/21/guest-post-a-post-election-guide-to-changing-hearts-and-minds</a:t>
            </a:r>
            <a:r>
              <a:rPr lang="en-US" sz="2000" dirty="0" smtClean="0">
                <a:hlinkClick r:id="rId4"/>
              </a:rPr>
              <a:t>/</a:t>
            </a:r>
            <a:endParaRPr lang="en-US" sz="2000" dirty="0" smtClean="0"/>
          </a:p>
          <a:p>
            <a:r>
              <a:rPr lang="en-US" sz="2000" b="1" dirty="0" smtClean="0"/>
              <a:t>SPLC’s “Speak Up! Responding to Everyday Bigotry” </a:t>
            </a:r>
            <a:r>
              <a:rPr lang="en-US" sz="2000" dirty="0"/>
              <a:t>- https://</a:t>
            </a:r>
            <a:r>
              <a:rPr lang="en-US" sz="2000" dirty="0" err="1"/>
              <a:t>www.splcenter.org</a:t>
            </a:r>
            <a:r>
              <a:rPr lang="en-US" sz="2000" dirty="0"/>
              <a:t>/sites/default/files/d6_legacy_files/downloads/publication/splcspeak_up_handbook_0.pdf</a:t>
            </a:r>
            <a:endParaRPr lang="en-US" sz="2000" dirty="0" smtClean="0"/>
          </a:p>
          <a:p>
            <a:endParaRPr lang="en-US" sz="2000" dirty="0"/>
          </a:p>
          <a:p>
            <a:endParaRPr lang="en-US" sz="2000" b="1" dirty="0" smtClean="0"/>
          </a:p>
          <a:p>
            <a:endParaRPr lang="en" sz="2000" dirty="0"/>
          </a:p>
        </p:txBody>
      </p:sp>
    </p:spTree>
    <p:extLst>
      <p:ext uri="{BB962C8B-B14F-4D97-AF65-F5344CB8AC3E}">
        <p14:creationId xmlns:p14="http://schemas.microsoft.com/office/powerpoint/2010/main" val="12081154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422945" y="293540"/>
            <a:ext cx="11360800" cy="943200"/>
          </a:xfrm>
          <a:prstGeom prst="rect">
            <a:avLst/>
          </a:prstGeom>
        </p:spPr>
        <p:txBody>
          <a:bodyPr lIns="121900" tIns="121900" rIns="121900" bIns="121900" anchor="t" anchorCtr="0">
            <a:noAutofit/>
          </a:bodyPr>
          <a:lstStyle/>
          <a:p>
            <a:r>
              <a:rPr lang="en"/>
              <a:t>Example</a:t>
            </a:r>
          </a:p>
        </p:txBody>
      </p:sp>
      <p:sp>
        <p:nvSpPr>
          <p:cNvPr id="193" name="Shape 193"/>
          <p:cNvSpPr txBox="1">
            <a:spLocks noGrp="1"/>
          </p:cNvSpPr>
          <p:nvPr>
            <p:ph type="body" idx="1"/>
          </p:nvPr>
        </p:nvSpPr>
        <p:spPr>
          <a:xfrm>
            <a:off x="422946" y="1236740"/>
            <a:ext cx="8445632" cy="4844569"/>
          </a:xfrm>
          <a:prstGeom prst="rect">
            <a:avLst/>
          </a:prstGeom>
        </p:spPr>
        <p:txBody>
          <a:bodyPr lIns="121900" tIns="121900" rIns="121900" bIns="121900" anchor="t" anchorCtr="0">
            <a:noAutofit/>
          </a:bodyPr>
          <a:lstStyle/>
          <a:p>
            <a:r>
              <a:rPr lang="en" sz="3200" b="1" dirty="0"/>
              <a:t>Privilege:</a:t>
            </a:r>
            <a:r>
              <a:rPr lang="en" sz="3200" dirty="0"/>
              <a:t> The ability to walk into a convenience store and have the owner assume you are there to buy things and not steal them</a:t>
            </a:r>
          </a:p>
          <a:p>
            <a:r>
              <a:rPr lang="en" sz="3200" b="1" dirty="0"/>
              <a:t>Oppression:</a:t>
            </a:r>
            <a:r>
              <a:rPr lang="en" sz="3200" dirty="0"/>
              <a:t> The self-reinforcing system of stories, TV, news coverage, and legal system stereotyping Black people as criminals, that benefits non-Black people and harms Black people</a:t>
            </a: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Shape 520"/>
          <p:cNvSpPr txBox="1">
            <a:spLocks noGrp="1"/>
          </p:cNvSpPr>
          <p:nvPr>
            <p:ph type="title"/>
          </p:nvPr>
        </p:nvSpPr>
        <p:spPr>
          <a:xfrm>
            <a:off x="688932" y="543263"/>
            <a:ext cx="11360800" cy="943200"/>
          </a:xfrm>
          <a:prstGeom prst="rect">
            <a:avLst/>
          </a:prstGeom>
        </p:spPr>
        <p:txBody>
          <a:bodyPr lIns="121900" tIns="121900" rIns="121900" bIns="121900" anchor="t" anchorCtr="0">
            <a:noAutofit/>
          </a:bodyPr>
          <a:lstStyle/>
          <a:p>
            <a:r>
              <a:rPr lang="en-US" dirty="0" smtClean="0"/>
              <a:t>Questions and feedback</a:t>
            </a:r>
            <a:endParaRPr lang="en" dirty="0"/>
          </a:p>
        </p:txBody>
      </p:sp>
      <p:sp>
        <p:nvSpPr>
          <p:cNvPr id="521" name="Shape 521"/>
          <p:cNvSpPr txBox="1">
            <a:spLocks noGrp="1"/>
          </p:cNvSpPr>
          <p:nvPr>
            <p:ph type="body" idx="1"/>
          </p:nvPr>
        </p:nvSpPr>
        <p:spPr>
          <a:xfrm>
            <a:off x="688932" y="1486463"/>
            <a:ext cx="8091813" cy="4010909"/>
          </a:xfrm>
          <a:prstGeom prst="rect">
            <a:avLst/>
          </a:prstGeom>
        </p:spPr>
        <p:txBody>
          <a:bodyPr lIns="121900" tIns="121900" rIns="121900" bIns="121900" anchor="t" anchorCtr="0">
            <a:noAutofit/>
          </a:bodyPr>
          <a:lstStyle/>
          <a:p>
            <a:r>
              <a:rPr lang="en-US" sz="2800" dirty="0" smtClean="0"/>
              <a:t>Thank you!</a:t>
            </a:r>
          </a:p>
          <a:p>
            <a:r>
              <a:rPr lang="en-US" sz="2800" dirty="0" smtClean="0"/>
              <a:t>If </a:t>
            </a:r>
            <a:r>
              <a:rPr lang="en-US" sz="2800" dirty="0"/>
              <a:t>you have questions that you feel are group appropriate, I’m happy to take them </a:t>
            </a:r>
            <a:r>
              <a:rPr lang="en-US" sz="2800" dirty="0" smtClean="0"/>
              <a:t>now. If </a:t>
            </a:r>
            <a:r>
              <a:rPr lang="en-US" sz="2800" dirty="0"/>
              <a:t>you have questions you’d prefer to ask privately, talk to me after or email me directly at</a:t>
            </a:r>
            <a:r>
              <a:rPr lang="en-US" sz="2800" dirty="0" smtClean="0"/>
              <a:t>:</a:t>
            </a:r>
            <a:r>
              <a:rPr lang="en-US" sz="2800" dirty="0"/>
              <a:t/>
            </a:r>
            <a:br>
              <a:rPr lang="en-US" sz="2800" dirty="0"/>
            </a:br>
            <a:r>
              <a:rPr lang="en-US" sz="2800" dirty="0"/>
              <a:t>    </a:t>
            </a:r>
            <a:r>
              <a:rPr lang="en-US" sz="2800" dirty="0" smtClean="0"/>
              <a:t>	</a:t>
            </a:r>
            <a:r>
              <a:rPr lang="en-US" sz="2800" dirty="0" err="1" smtClean="0"/>
              <a:t>kendra.serra@gmail.com</a:t>
            </a:r>
            <a:r>
              <a:rPr lang="en-US" sz="2800" dirty="0"/>
              <a:t/>
            </a:r>
            <a:br>
              <a:rPr lang="en-US" sz="2800" dirty="0"/>
            </a:br>
            <a:r>
              <a:rPr lang="en-US" sz="2800" dirty="0"/>
              <a:t/>
            </a:r>
            <a:br>
              <a:rPr lang="en-US" sz="2800" dirty="0"/>
            </a:br>
            <a:r>
              <a:rPr lang="en-US" sz="2800" dirty="0" smtClean="0"/>
              <a:t>I’ll send out an anonymous survey to folks who attended in a couple of days.</a:t>
            </a:r>
            <a:endParaRPr lang="en" sz="2800" dirty="0"/>
          </a:p>
        </p:txBody>
      </p:sp>
    </p:spTree>
    <p:extLst>
      <p:ext uri="{BB962C8B-B14F-4D97-AF65-F5344CB8AC3E}">
        <p14:creationId xmlns:p14="http://schemas.microsoft.com/office/powerpoint/2010/main" val="6545761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433961" y="549300"/>
            <a:ext cx="11360800" cy="943200"/>
          </a:xfrm>
          <a:prstGeom prst="rect">
            <a:avLst/>
          </a:prstGeom>
        </p:spPr>
        <p:txBody>
          <a:bodyPr lIns="121900" tIns="121900" rIns="121900" bIns="121900" anchor="t" anchorCtr="0">
            <a:noAutofit/>
          </a:bodyPr>
          <a:lstStyle/>
          <a:p>
            <a:r>
              <a:rPr lang="en"/>
              <a:t>Example</a:t>
            </a:r>
          </a:p>
        </p:txBody>
      </p:sp>
      <p:sp>
        <p:nvSpPr>
          <p:cNvPr id="199" name="Shape 199"/>
          <p:cNvSpPr txBox="1">
            <a:spLocks noGrp="1"/>
          </p:cNvSpPr>
          <p:nvPr>
            <p:ph type="body" idx="1"/>
          </p:nvPr>
        </p:nvSpPr>
        <p:spPr>
          <a:xfrm>
            <a:off x="433961" y="1699449"/>
            <a:ext cx="8368516" cy="4414912"/>
          </a:xfrm>
          <a:prstGeom prst="rect">
            <a:avLst/>
          </a:prstGeom>
        </p:spPr>
        <p:txBody>
          <a:bodyPr lIns="121900" tIns="121900" rIns="121900" bIns="121900" anchor="t" anchorCtr="0">
            <a:noAutofit/>
          </a:bodyPr>
          <a:lstStyle/>
          <a:p>
            <a:r>
              <a:rPr lang="en" sz="3200" b="1" dirty="0"/>
              <a:t>Target: </a:t>
            </a:r>
            <a:r>
              <a:rPr lang="en" sz="3200" dirty="0"/>
              <a:t>Any Black person who wants to enter a convenience store</a:t>
            </a:r>
          </a:p>
          <a:p>
            <a:r>
              <a:rPr lang="en" sz="3200" b="1" dirty="0"/>
              <a:t>Ally:</a:t>
            </a:r>
            <a:r>
              <a:rPr lang="en" sz="3200" dirty="0"/>
              <a:t> A non-Black person who donates to legal system reform organizations, actively objects to racist stories, votes in anti-racist ways, and reads news articles about this privilege</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a:off x="311700" y="588015"/>
            <a:ext cx="11360800" cy="943200"/>
          </a:xfrm>
          <a:prstGeom prst="rect">
            <a:avLst/>
          </a:prstGeom>
        </p:spPr>
        <p:txBody>
          <a:bodyPr lIns="121900" tIns="121900" rIns="121900" bIns="121900" anchor="t" anchorCtr="0">
            <a:noAutofit/>
          </a:bodyPr>
          <a:lstStyle/>
          <a:p>
            <a:r>
              <a:rPr lang="en" dirty="0"/>
              <a:t>Can you act as an </a:t>
            </a:r>
            <a:r>
              <a:rPr lang="en" dirty="0" smtClean="0"/>
              <a:t>ally?</a:t>
            </a:r>
            <a:r>
              <a:rPr lang="en-US" dirty="0" smtClean="0"/>
              <a:t> Categories of privilege:</a:t>
            </a:r>
            <a:endParaRPr lang="en" dirty="0"/>
          </a:p>
        </p:txBody>
      </p:sp>
      <p:graphicFrame>
        <p:nvGraphicFramePr>
          <p:cNvPr id="206" name="Shape 206"/>
          <p:cNvGraphicFramePr/>
          <p:nvPr>
            <p:extLst>
              <p:ext uri="{D42A27DB-BD31-4B8C-83A1-F6EECF244321}">
                <p14:modId xmlns:p14="http://schemas.microsoft.com/office/powerpoint/2010/main" val="794089963"/>
              </p:ext>
            </p:extLst>
          </p:nvPr>
        </p:nvGraphicFramePr>
        <p:xfrm>
          <a:off x="367349" y="1708372"/>
          <a:ext cx="7267339" cy="4383661"/>
        </p:xfrm>
        <a:graphic>
          <a:graphicData uri="http://schemas.openxmlformats.org/drawingml/2006/table">
            <a:tbl>
              <a:tblPr>
                <a:noFill/>
                <a:tableStyleId>{B3DE9431-CC69-4784-A8EC-2F87B3794998}</a:tableStyleId>
              </a:tblPr>
              <a:tblGrid>
                <a:gridCol w="3536584"/>
                <a:gridCol w="3730755"/>
              </a:tblGrid>
              <a:tr h="4383661">
                <a:tc>
                  <a:txBody>
                    <a:bodyPr/>
                    <a:lstStyle/>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White</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Male</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Cisgender (more later)</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Straight</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Not disabled</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A legal resident or citizen</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Specific ages</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Certain height/size/shape</a:t>
                      </a:r>
                    </a:p>
                  </a:txBody>
                  <a:tcPr marL="121900" marR="121900" marT="121900" marB="121900">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9E9E9E">
                          <a:alpha val="0"/>
                        </a:srgbClr>
                      </a:solidFill>
                      <a:prstDash val="solid"/>
                      <a:round/>
                      <a:headEnd type="none" w="med" len="med"/>
                      <a:tailEnd type="none" w="med" len="med"/>
                    </a:lnT>
                    <a:lnB w="9525" cap="flat" cmpd="sng">
                      <a:solidFill>
                        <a:srgbClr val="9E9E9E">
                          <a:alpha val="0"/>
                        </a:srgbClr>
                      </a:solidFill>
                      <a:prstDash val="solid"/>
                      <a:round/>
                      <a:headEnd type="none" w="med" len="med"/>
                      <a:tailEnd type="none" w="med" len="med"/>
                    </a:lnB>
                  </a:tcPr>
                </a:tc>
                <a:tc>
                  <a:txBody>
                    <a:bodyPr/>
                    <a:lstStyle/>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Not a mother</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Not a caregiver</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Educated</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Technically experienced</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Wealthy (can be earned)</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From an upper class family</a:t>
                      </a:r>
                    </a:p>
                    <a:p>
                      <a:pPr marL="457200" lvl="0" indent="-342900" rtl="0">
                        <a:lnSpc>
                          <a:spcPct val="115000"/>
                        </a:lnSpc>
                        <a:spcBef>
                          <a:spcPts val="0"/>
                        </a:spcBef>
                        <a:spcAft>
                          <a:spcPts val="1600"/>
                        </a:spcAft>
                        <a:buClr>
                          <a:schemeClr val="dk2"/>
                        </a:buClr>
                        <a:buSzPct val="100000"/>
                      </a:pPr>
                      <a:r>
                        <a:rPr lang="en" sz="1800" dirty="0">
                          <a:solidFill>
                            <a:schemeClr val="dk2"/>
                          </a:solidFill>
                          <a:latin typeface="Cooper Hewitt Book" charset="0"/>
                          <a:ea typeface="Cooper Hewitt Book" charset="0"/>
                          <a:cs typeface="Cooper Hewitt Book" charset="0"/>
                        </a:rPr>
                        <a:t>And many more...</a:t>
                      </a:r>
                    </a:p>
                  </a:txBody>
                  <a:tcPr marL="121900" marR="121900" marT="121900" marB="121900">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9E9E9E">
                          <a:alpha val="0"/>
                        </a:srgbClr>
                      </a:solidFill>
                      <a:prstDash val="solid"/>
                      <a:round/>
                      <a:headEnd type="none" w="med" len="med"/>
                      <a:tailEnd type="none" w="med" len="med"/>
                    </a:lnT>
                    <a:lnB w="9525" cap="flat" cmpd="sng">
                      <a:solidFill>
                        <a:srgbClr val="9E9E9E">
                          <a:alpha val="0"/>
                        </a:srgbClr>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txBox="1">
            <a:spLocks noGrp="1"/>
          </p:cNvSpPr>
          <p:nvPr>
            <p:ph type="title"/>
          </p:nvPr>
        </p:nvSpPr>
        <p:spPr>
          <a:xfrm>
            <a:off x="411927" y="370659"/>
            <a:ext cx="11360800" cy="943200"/>
          </a:xfrm>
          <a:prstGeom prst="rect">
            <a:avLst/>
          </a:prstGeom>
        </p:spPr>
        <p:txBody>
          <a:bodyPr lIns="121900" tIns="121900" rIns="121900" bIns="121900" anchor="t" anchorCtr="0">
            <a:noAutofit/>
          </a:bodyPr>
          <a:lstStyle/>
          <a:p>
            <a:r>
              <a:rPr lang="en"/>
              <a:t>Why should allies take action more than targets?</a:t>
            </a:r>
          </a:p>
          <a:p>
            <a:endParaRPr dirty="0"/>
          </a:p>
        </p:txBody>
      </p:sp>
      <p:sp>
        <p:nvSpPr>
          <p:cNvPr id="212" name="Shape 212"/>
          <p:cNvSpPr txBox="1">
            <a:spLocks noGrp="1"/>
          </p:cNvSpPr>
          <p:nvPr>
            <p:ph type="body" idx="1"/>
          </p:nvPr>
        </p:nvSpPr>
        <p:spPr>
          <a:xfrm>
            <a:off x="411927" y="1313859"/>
            <a:ext cx="8588854" cy="4403895"/>
          </a:xfrm>
          <a:prstGeom prst="rect">
            <a:avLst/>
          </a:prstGeom>
        </p:spPr>
        <p:txBody>
          <a:bodyPr lIns="121900" tIns="121900" rIns="121900" bIns="121900" anchor="t" anchorCtr="0">
            <a:noAutofit/>
          </a:bodyPr>
          <a:lstStyle/>
          <a:p>
            <a:r>
              <a:rPr lang="en" sz="2800" dirty="0"/>
              <a:t>"[...] Ethnic minority or female leaders who engage in diversity-valuing behavior are penalized with worse performance ratings; whereas [ethnic majority] or male leaders who engage in diversity-valuing behavior are not penalized for doing so."</a:t>
            </a:r>
          </a:p>
          <a:p>
            <a:pPr algn="r"/>
            <a:r>
              <a:rPr lang="en" sz="2400" dirty="0"/>
              <a:t>David </a:t>
            </a:r>
            <a:r>
              <a:rPr lang="en" sz="2400" dirty="0" err="1"/>
              <a:t>Hekman</a:t>
            </a:r>
            <a:r>
              <a:rPr lang="en" sz="2400" dirty="0"/>
              <a:t>,  Stefanie Johnson, Wei Yang &amp; Maw Der Foo, 2016</a:t>
            </a:r>
          </a:p>
          <a:p>
            <a:r>
              <a:rPr lang="en" sz="1867" dirty="0"/>
              <a:t>Does valuing diversity result in worse performance ratings for minority and female leaders? </a:t>
            </a:r>
            <a:r>
              <a:rPr lang="en" sz="1867" b="1" dirty="0"/>
              <a:t>http://</a:t>
            </a:r>
            <a:r>
              <a:rPr lang="en" sz="1867" b="1" dirty="0" err="1"/>
              <a:t>amj.aom.org</a:t>
            </a:r>
            <a:r>
              <a:rPr lang="en" sz="1867" b="1" dirty="0"/>
              <a:t>/content/early/2016/03/03/amj.2014.0538.abstract</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484</TotalTime>
  <Words>3777</Words>
  <Application>Microsoft Macintosh PowerPoint</Application>
  <PresentationFormat>On-screen Show (4:3)</PresentationFormat>
  <Paragraphs>326</Paragraphs>
  <Slides>60</Slides>
  <Notes>59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60</vt:i4>
      </vt:variant>
    </vt:vector>
  </HeadingPairs>
  <TitlesOfParts>
    <vt:vector size="70" baseType="lpstr">
      <vt:lpstr>Cooper Hewitt Book</vt:lpstr>
      <vt:lpstr>Cooper Hewitt Light</vt:lpstr>
      <vt:lpstr>Indie Flower</vt:lpstr>
      <vt:lpstr>Mangal</vt:lpstr>
      <vt:lpstr>Open Sans</vt:lpstr>
      <vt:lpstr>PT Sans Narrow</vt:lpstr>
      <vt:lpstr>Wingdings</vt:lpstr>
      <vt:lpstr>Arial</vt:lpstr>
      <vt:lpstr>tropic</vt:lpstr>
      <vt:lpstr>tropic</vt:lpstr>
      <vt:lpstr>Post-Election  Ally Skills Workshop Using your societal advantages for good</vt:lpstr>
      <vt:lpstr>Agenda for today:</vt:lpstr>
      <vt:lpstr>Who am I?</vt:lpstr>
      <vt:lpstr>What is an ally? Some terminology first:</vt:lpstr>
      <vt:lpstr>What is an ally? Some terminology first:</vt:lpstr>
      <vt:lpstr>Example</vt:lpstr>
      <vt:lpstr>Example</vt:lpstr>
      <vt:lpstr>Can you act as an ally? Categories of privilege:</vt:lpstr>
      <vt:lpstr>Why should allies take action more than targets? </vt:lpstr>
      <vt:lpstr>More reasons allies should act more often</vt:lpstr>
      <vt:lpstr>Format of the rest of the workshop</vt:lpstr>
      <vt:lpstr>What if I make a mistake?  Apologize, correct yourself, and move on.</vt:lpstr>
      <vt:lpstr>Terminology: gender</vt:lpstr>
      <vt:lpstr>Terminology: gender</vt:lpstr>
      <vt:lpstr>Please don’t use:</vt:lpstr>
      <vt:lpstr>Please don’t use:</vt:lpstr>
      <vt:lpstr>Terminology: sexuality</vt:lpstr>
      <vt:lpstr>Terminology: sexuality</vt:lpstr>
      <vt:lpstr>Discussion guidelines for race and ethnic group</vt:lpstr>
      <vt:lpstr>Some commonly used terms for North Americans</vt:lpstr>
      <vt:lpstr>Discussion guidelines for race</vt:lpstr>
      <vt:lpstr>Discussion guidelines for disability</vt:lpstr>
      <vt:lpstr>Discussion guidelines for disability</vt:lpstr>
      <vt:lpstr>Discussion guidelines for religion, class, age, etc.</vt:lpstr>
      <vt:lpstr>Help us create a safer space</vt:lpstr>
      <vt:lpstr>PowerPoint Presentation</vt:lpstr>
      <vt:lpstr>PowerPoint Presentation</vt:lpstr>
      <vt:lpstr>PowerPoint Presentation</vt:lpstr>
      <vt:lpstr>PowerPoint Presentation</vt:lpstr>
      <vt:lpstr>Content warnings</vt:lpstr>
      <vt:lpstr>Allies post-election: deploying empathy</vt:lpstr>
      <vt:lpstr>Why and how to develop empathy?</vt:lpstr>
      <vt:lpstr>Exercise 1a: Developing empathy</vt:lpstr>
      <vt:lpstr>Exercise 1b: Developing empathy</vt:lpstr>
      <vt:lpstr>Exercise 1c: Developing empathy</vt:lpstr>
      <vt:lpstr>DREADED GROUP CHOOSING TIME</vt:lpstr>
      <vt:lpstr>Preparing for group discussion</vt:lpstr>
      <vt:lpstr>A few more tips for group discussion</vt:lpstr>
      <vt:lpstr>Basics of ally skills (responding to comments)</vt:lpstr>
      <vt:lpstr>While you're trying to help one group, don't be:</vt:lpstr>
      <vt:lpstr>Scenario 1:</vt:lpstr>
      <vt:lpstr>Tips: pronouns dos and don’ts</vt:lpstr>
      <vt:lpstr>Things to pay attention to</vt:lpstr>
      <vt:lpstr>Scenario 2: Addressing problematic behavior</vt:lpstr>
      <vt:lpstr>Break</vt:lpstr>
      <vt:lpstr>Basics of bystander intervention (behavior)</vt:lpstr>
      <vt:lpstr>Scenario 4: Addressing harassing behavior</vt:lpstr>
      <vt:lpstr>Scenario 4: Addressing harassing behavior</vt:lpstr>
      <vt:lpstr>Scenario 5: Developing intervention skills</vt:lpstr>
      <vt:lpstr>PowerPoint Presentation</vt:lpstr>
      <vt:lpstr>Tip: if you don’t know what to do, learn</vt:lpstr>
      <vt:lpstr>Basics of dealing with defensive people</vt:lpstr>
      <vt:lpstr>Scenario 6: addressing harmful stereotypes</vt:lpstr>
      <vt:lpstr>Tip: read Captain Awkward</vt:lpstr>
      <vt:lpstr>Scenario 7: standing up for folks with concerns</vt:lpstr>
      <vt:lpstr>“Don’t you think they’re overreacting?”</vt:lpstr>
      <vt:lpstr>Non-situational best practices</vt:lpstr>
      <vt:lpstr>This workshop is not a certification</vt:lpstr>
      <vt:lpstr>Resources</vt:lpstr>
      <vt:lpstr>Questions and feedback</vt:lpstr>
    </vt:vector>
  </TitlesOfParts>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Ally Skills Workshop Using your societal advantages for good</dc:title>
  <cp:lastModifiedBy>K A</cp:lastModifiedBy>
  <cp:revision>86</cp:revision>
  <dcterms:modified xsi:type="dcterms:W3CDTF">2016-12-11T19:01:35Z</dcterms:modified>
</cp:coreProperties>
</file>